
<file path=[Content_Types].xml><?xml version="1.0" encoding="utf-8"?>
<Types xmlns="http://schemas.openxmlformats.org/package/2006/content-types">
  <Default Extension="xml" ContentType="application/xml"/>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4" r:id="rId1"/>
  </p:sldMasterIdLst>
  <p:notesMasterIdLst>
    <p:notesMasterId r:id="rId103"/>
  </p:notesMasterIdLst>
  <p:handoutMasterIdLst>
    <p:handoutMasterId r:id="rId104"/>
  </p:handoutMasterIdLst>
  <p:sldIdLst>
    <p:sldId id="562" r:id="rId2"/>
    <p:sldId id="310" r:id="rId3"/>
    <p:sldId id="559" r:id="rId4"/>
    <p:sldId id="403" r:id="rId5"/>
    <p:sldId id="452" r:id="rId6"/>
    <p:sldId id="404" r:id="rId7"/>
    <p:sldId id="405" r:id="rId8"/>
    <p:sldId id="406" r:id="rId9"/>
    <p:sldId id="407" r:id="rId10"/>
    <p:sldId id="408" r:id="rId11"/>
    <p:sldId id="409" r:id="rId12"/>
    <p:sldId id="560" r:id="rId13"/>
    <p:sldId id="411" r:id="rId14"/>
    <p:sldId id="582" r:id="rId15"/>
    <p:sldId id="415" r:id="rId16"/>
    <p:sldId id="424" r:id="rId17"/>
    <p:sldId id="421" r:id="rId18"/>
    <p:sldId id="422" r:id="rId19"/>
    <p:sldId id="423" r:id="rId20"/>
    <p:sldId id="458" r:id="rId21"/>
    <p:sldId id="465" r:id="rId22"/>
    <p:sldId id="583" r:id="rId23"/>
    <p:sldId id="449" r:id="rId24"/>
    <p:sldId id="584" r:id="rId25"/>
    <p:sldId id="440" r:id="rId26"/>
    <p:sldId id="441" r:id="rId27"/>
    <p:sldId id="442" r:id="rId28"/>
    <p:sldId id="443" r:id="rId29"/>
    <p:sldId id="444" r:id="rId30"/>
    <p:sldId id="445" r:id="rId31"/>
    <p:sldId id="446" r:id="rId32"/>
    <p:sldId id="447" r:id="rId33"/>
    <p:sldId id="585" r:id="rId34"/>
    <p:sldId id="413" r:id="rId35"/>
    <p:sldId id="459" r:id="rId36"/>
    <p:sldId id="460" r:id="rId37"/>
    <p:sldId id="461" r:id="rId38"/>
    <p:sldId id="463" r:id="rId39"/>
    <p:sldId id="462" r:id="rId40"/>
    <p:sldId id="464" r:id="rId41"/>
    <p:sldId id="617" r:id="rId42"/>
    <p:sldId id="618" r:id="rId43"/>
    <p:sldId id="619" r:id="rId44"/>
    <p:sldId id="620" r:id="rId45"/>
    <p:sldId id="568" r:id="rId46"/>
    <p:sldId id="569" r:id="rId47"/>
    <p:sldId id="592" r:id="rId48"/>
    <p:sldId id="593" r:id="rId49"/>
    <p:sldId id="594" r:id="rId50"/>
    <p:sldId id="586" r:id="rId51"/>
    <p:sldId id="622" r:id="rId52"/>
    <p:sldId id="633" r:id="rId53"/>
    <p:sldId id="623" r:id="rId54"/>
    <p:sldId id="624" r:id="rId55"/>
    <p:sldId id="625" r:id="rId56"/>
    <p:sldId id="626" r:id="rId57"/>
    <p:sldId id="634" r:id="rId58"/>
    <p:sldId id="627" r:id="rId59"/>
    <p:sldId id="628" r:id="rId60"/>
    <p:sldId id="629" r:id="rId61"/>
    <p:sldId id="630" r:id="rId62"/>
    <p:sldId id="631" r:id="rId63"/>
    <p:sldId id="632" r:id="rId64"/>
    <p:sldId id="635" r:id="rId65"/>
    <p:sldId id="636" r:id="rId66"/>
    <p:sldId id="637" r:id="rId67"/>
    <p:sldId id="638" r:id="rId68"/>
    <p:sldId id="639" r:id="rId69"/>
    <p:sldId id="640" r:id="rId70"/>
    <p:sldId id="641" r:id="rId71"/>
    <p:sldId id="642" r:id="rId72"/>
    <p:sldId id="643" r:id="rId73"/>
    <p:sldId id="644" r:id="rId74"/>
    <p:sldId id="645" r:id="rId75"/>
    <p:sldId id="646" r:id="rId76"/>
    <p:sldId id="647" r:id="rId77"/>
    <p:sldId id="648" r:id="rId78"/>
    <p:sldId id="649" r:id="rId79"/>
    <p:sldId id="650" r:id="rId80"/>
    <p:sldId id="651" r:id="rId81"/>
    <p:sldId id="652" r:id="rId82"/>
    <p:sldId id="653" r:id="rId83"/>
    <p:sldId id="660" r:id="rId84"/>
    <p:sldId id="654" r:id="rId85"/>
    <p:sldId id="655" r:id="rId86"/>
    <p:sldId id="656" r:id="rId87"/>
    <p:sldId id="657" r:id="rId88"/>
    <p:sldId id="658" r:id="rId89"/>
    <p:sldId id="659" r:id="rId90"/>
    <p:sldId id="596" r:id="rId91"/>
    <p:sldId id="597" r:id="rId92"/>
    <p:sldId id="598" r:id="rId93"/>
    <p:sldId id="599" r:id="rId94"/>
    <p:sldId id="600" r:id="rId95"/>
    <p:sldId id="601" r:id="rId96"/>
    <p:sldId id="602" r:id="rId97"/>
    <p:sldId id="603" r:id="rId98"/>
    <p:sldId id="604" r:id="rId99"/>
    <p:sldId id="605" r:id="rId100"/>
    <p:sldId id="606" r:id="rId101"/>
    <p:sldId id="607"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Claybaugh" initials="WC" lastIdx="12" clrIdx="0">
    <p:extLst/>
  </p:cmAuthor>
  <p:cmAuthor id="2" name="Microsoft Office User" initials="Office" lastIdx="1" clrIdx="1">
    <p:extLst/>
  </p:cmAuthor>
  <p:cmAuthor id="3" name="Microsoft Office User" initials="Office [2]" lastIdx="1" clrIdx="2">
    <p:extLst/>
  </p:cmAuthor>
  <p:cmAuthor id="4" name="Microsoft Office User" initials="Office [3]" lastIdx="1" clrIdx="3">
    <p:extLst/>
  </p:cmAuthor>
  <p:cmAuthor id="5" name="Microsoft Office User" initials="Office [4]" lastIdx="1" clrIdx="4">
    <p:extLst/>
  </p:cmAuthor>
  <p:cmAuthor id="6" name="Microsoft Office User" initials="Office [5]" lastIdx="1" clrIdx="5">
    <p:extLst/>
  </p:cmAuthor>
  <p:cmAuthor id="7" name="Microsoft Office User" initials="Office [6]" lastIdx="1" clrIdx="6">
    <p:extLst/>
  </p:cmAuthor>
  <p:cmAuthor id="8" name="Microsoft Office User" initials="Office [7]" lastIdx="1" clrIdx="7">
    <p:extLst/>
  </p:cmAuthor>
  <p:cmAuthor id="9" name="Microsoft Office User" initials="Office [8]" lastIdx="1" clrIdx="8">
    <p:extLst/>
  </p:cmAuthor>
  <p:cmAuthor id="10" name="Microsoft Office User" initials="Office [9]" lastIdx="1" clrIdx="9">
    <p:extLst/>
  </p:cmAuthor>
  <p:cmAuthor id="11" name="Microsoft Office User" initials="Office [10]" lastIdx="1" clrIdx="10">
    <p:extLst/>
  </p:cmAuthor>
  <p:cmAuthor id="12" name="Microsoft Office User" initials="Office [11]" lastIdx="1" clrIdx="11">
    <p:extLst/>
  </p:cmAuthor>
  <p:cmAuthor id="13" name="Microsoft Office User" initials="Office [12]" lastIdx="1" clrIdx="12">
    <p:extLst/>
  </p:cmAuthor>
  <p:cmAuthor id="14" name="Microsoft Office User" initials="Office [13]" lastIdx="1" clrIdx="13">
    <p:extLst/>
  </p:cmAuthor>
  <p:cmAuthor id="15" name="Microsoft Office User" initials="Office [14]" lastIdx="1" clrIdx="14">
    <p:extLst/>
  </p:cmAuthor>
  <p:cmAuthor id="16" name="Microsoft Office User" initials="Office [15]" lastIdx="1" clrIdx="15">
    <p:extLst/>
  </p:cmAuthor>
  <p:cmAuthor id="17" name="Microsoft Office User" initials="Office [16]" lastIdx="1" clrIdx="16">
    <p:extLst/>
  </p:cmAuthor>
  <p:cmAuthor id="18" name="Marina Marmora" initials="MM" lastIdx="1" clrIdx="17">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B9B8"/>
    <a:srgbClr val="F2A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1" autoAdjust="0"/>
    <p:restoredTop sz="83686" autoAdjust="0"/>
  </p:normalViewPr>
  <p:slideViewPr>
    <p:cSldViewPr snapToGrid="0" snapToObjects="1" showGuides="1">
      <p:cViewPr>
        <p:scale>
          <a:sx n="92" d="100"/>
          <a:sy n="92" d="100"/>
        </p:scale>
        <p:origin x="16" y="584"/>
      </p:cViewPr>
      <p:guideLst/>
    </p:cSldViewPr>
  </p:slideViewPr>
  <p:notesTextViewPr>
    <p:cViewPr>
      <p:scale>
        <a:sx n="1" d="1"/>
        <a:sy n="1" d="1"/>
      </p:scale>
      <p:origin x="0" y="0"/>
    </p:cViewPr>
  </p:notesTextViewPr>
  <p:notesViewPr>
    <p:cSldViewPr snapToGrid="0" snapToObjects="1">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notesMaster" Target="notesMasters/notesMaster1.xml"/><Relationship Id="rId104" Type="http://schemas.openxmlformats.org/officeDocument/2006/relationships/handoutMaster" Target="handoutMasters/handoutMaster1.xml"/><Relationship Id="rId105" Type="http://schemas.openxmlformats.org/officeDocument/2006/relationships/commentAuthors" Target="commentAuthors.xml"/><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9F48BB17-E744-4D1E-BAD8-71A2F6E60C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9062EBC5-B899-41E3-A4A5-5FDDB5EF44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ED8B00-91FF-428C-8134-3E9D84D7D461}" type="datetimeFigureOut">
              <a:rPr lang="en-US" smtClean="0"/>
              <a:t>2/9/19</a:t>
            </a:fld>
            <a:endParaRPr lang="en-US"/>
          </a:p>
        </p:txBody>
      </p:sp>
      <p:sp>
        <p:nvSpPr>
          <p:cNvPr id="4" name="Footer Placeholder 3">
            <a:extLst>
              <a:ext uri="{FF2B5EF4-FFF2-40B4-BE49-F238E27FC236}">
                <a16:creationId xmlns="" xmlns:a16="http://schemas.microsoft.com/office/drawing/2014/main" id="{141862AB-B7DC-460A-90C2-9BEE993E2C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B779E247-8B32-4CEF-9250-098ABF0DC9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365902-E16E-4D00-B24F-ACF62C09997B}" type="slidenum">
              <a:rPr lang="en-US" smtClean="0"/>
              <a:t>‹#›</a:t>
            </a:fld>
            <a:endParaRPr lang="en-US"/>
          </a:p>
        </p:txBody>
      </p:sp>
    </p:spTree>
    <p:extLst>
      <p:ext uri="{BB962C8B-B14F-4D97-AF65-F5344CB8AC3E}">
        <p14:creationId xmlns:p14="http://schemas.microsoft.com/office/powerpoint/2010/main" val="1720712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a:t>
            </a:fld>
            <a:endParaRPr lang="en-US"/>
          </a:p>
        </p:txBody>
      </p:sp>
    </p:spTree>
    <p:extLst>
      <p:ext uri="{BB962C8B-B14F-4D97-AF65-F5344CB8AC3E}">
        <p14:creationId xmlns:p14="http://schemas.microsoft.com/office/powerpoint/2010/main" val="1742984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10</a:t>
            </a:fld>
            <a:endParaRPr lang="en-US"/>
          </a:p>
        </p:txBody>
      </p:sp>
    </p:spTree>
    <p:extLst>
      <p:ext uri="{BB962C8B-B14F-4D97-AF65-F5344CB8AC3E}">
        <p14:creationId xmlns:p14="http://schemas.microsoft.com/office/powerpoint/2010/main" val="9442161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100</a:t>
            </a:fld>
            <a:endParaRPr lang="en-US"/>
          </a:p>
        </p:txBody>
      </p:sp>
    </p:spTree>
    <p:extLst>
      <p:ext uri="{BB962C8B-B14F-4D97-AF65-F5344CB8AC3E}">
        <p14:creationId xmlns:p14="http://schemas.microsoft.com/office/powerpoint/2010/main" val="194920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101</a:t>
            </a:fld>
            <a:endParaRPr lang="en-US"/>
          </a:p>
        </p:txBody>
      </p:sp>
    </p:spTree>
    <p:extLst>
      <p:ext uri="{BB962C8B-B14F-4D97-AF65-F5344CB8AC3E}">
        <p14:creationId xmlns:p14="http://schemas.microsoft.com/office/powerpoint/2010/main" val="1186042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11</a:t>
            </a:fld>
            <a:endParaRPr lang="en-US"/>
          </a:p>
        </p:txBody>
      </p:sp>
    </p:spTree>
    <p:extLst>
      <p:ext uri="{BB962C8B-B14F-4D97-AF65-F5344CB8AC3E}">
        <p14:creationId xmlns:p14="http://schemas.microsoft.com/office/powerpoint/2010/main" val="1684652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12</a:t>
            </a:fld>
            <a:endParaRPr lang="en-US"/>
          </a:p>
        </p:txBody>
      </p:sp>
    </p:spTree>
    <p:extLst>
      <p:ext uri="{BB962C8B-B14F-4D97-AF65-F5344CB8AC3E}">
        <p14:creationId xmlns:p14="http://schemas.microsoft.com/office/powerpoint/2010/main" val="1534703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13</a:t>
            </a:fld>
            <a:endParaRPr lang="en-US"/>
          </a:p>
        </p:txBody>
      </p:sp>
    </p:spTree>
    <p:extLst>
      <p:ext uri="{BB962C8B-B14F-4D97-AF65-F5344CB8AC3E}">
        <p14:creationId xmlns:p14="http://schemas.microsoft.com/office/powerpoint/2010/main" val="332984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14</a:t>
            </a:fld>
            <a:endParaRPr lang="en-US"/>
          </a:p>
        </p:txBody>
      </p:sp>
    </p:spTree>
    <p:extLst>
      <p:ext uri="{BB962C8B-B14F-4D97-AF65-F5344CB8AC3E}">
        <p14:creationId xmlns:p14="http://schemas.microsoft.com/office/powerpoint/2010/main" val="134443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15</a:t>
            </a:fld>
            <a:endParaRPr lang="en-US"/>
          </a:p>
        </p:txBody>
      </p:sp>
    </p:spTree>
    <p:extLst>
      <p:ext uri="{BB962C8B-B14F-4D97-AF65-F5344CB8AC3E}">
        <p14:creationId xmlns:p14="http://schemas.microsoft.com/office/powerpoint/2010/main" val="441746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16</a:t>
            </a:fld>
            <a:endParaRPr lang="en-US"/>
          </a:p>
        </p:txBody>
      </p:sp>
    </p:spTree>
    <p:extLst>
      <p:ext uri="{BB962C8B-B14F-4D97-AF65-F5344CB8AC3E}">
        <p14:creationId xmlns:p14="http://schemas.microsoft.com/office/powerpoint/2010/main" val="583382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51C37-763A-A544-96C6-A43233B4922E}" type="slidenum">
              <a:rPr lang="en-US" smtClean="0"/>
              <a:t>17</a:t>
            </a:fld>
            <a:endParaRPr lang="en-US"/>
          </a:p>
        </p:txBody>
      </p:sp>
    </p:spTree>
    <p:extLst>
      <p:ext uri="{BB962C8B-B14F-4D97-AF65-F5344CB8AC3E}">
        <p14:creationId xmlns:p14="http://schemas.microsoft.com/office/powerpoint/2010/main" val="1211957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18</a:t>
            </a:fld>
            <a:endParaRPr lang="en-US"/>
          </a:p>
        </p:txBody>
      </p:sp>
    </p:spTree>
    <p:extLst>
      <p:ext uri="{BB962C8B-B14F-4D97-AF65-F5344CB8AC3E}">
        <p14:creationId xmlns:p14="http://schemas.microsoft.com/office/powerpoint/2010/main" val="1641887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19</a:t>
            </a:fld>
            <a:endParaRPr lang="en-US"/>
          </a:p>
        </p:txBody>
      </p:sp>
    </p:spTree>
    <p:extLst>
      <p:ext uri="{BB962C8B-B14F-4D97-AF65-F5344CB8AC3E}">
        <p14:creationId xmlns:p14="http://schemas.microsoft.com/office/powerpoint/2010/main" val="41491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C46B3B-A6E3-A041-934C-E25839EC6C49}" type="slidenum">
              <a:rPr lang="en-US" smtClean="0"/>
              <a:t>2</a:t>
            </a:fld>
            <a:endParaRPr lang="en-US"/>
          </a:p>
        </p:txBody>
      </p:sp>
    </p:spTree>
    <p:extLst>
      <p:ext uri="{BB962C8B-B14F-4D97-AF65-F5344CB8AC3E}">
        <p14:creationId xmlns:p14="http://schemas.microsoft.com/office/powerpoint/2010/main" val="1600222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20</a:t>
            </a:fld>
            <a:endParaRPr lang="en-US"/>
          </a:p>
        </p:txBody>
      </p:sp>
    </p:spTree>
    <p:extLst>
      <p:ext uri="{BB962C8B-B14F-4D97-AF65-F5344CB8AC3E}">
        <p14:creationId xmlns:p14="http://schemas.microsoft.com/office/powerpoint/2010/main" val="1562249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21</a:t>
            </a:fld>
            <a:endParaRPr lang="en-US"/>
          </a:p>
        </p:txBody>
      </p:sp>
    </p:spTree>
    <p:extLst>
      <p:ext uri="{BB962C8B-B14F-4D97-AF65-F5344CB8AC3E}">
        <p14:creationId xmlns:p14="http://schemas.microsoft.com/office/powerpoint/2010/main" val="1597068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22</a:t>
            </a:fld>
            <a:endParaRPr lang="en-US"/>
          </a:p>
        </p:txBody>
      </p:sp>
    </p:spTree>
    <p:extLst>
      <p:ext uri="{BB962C8B-B14F-4D97-AF65-F5344CB8AC3E}">
        <p14:creationId xmlns:p14="http://schemas.microsoft.com/office/powerpoint/2010/main" val="528360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23</a:t>
            </a:fld>
            <a:endParaRPr lang="en-US"/>
          </a:p>
        </p:txBody>
      </p:sp>
    </p:spTree>
    <p:extLst>
      <p:ext uri="{BB962C8B-B14F-4D97-AF65-F5344CB8AC3E}">
        <p14:creationId xmlns:p14="http://schemas.microsoft.com/office/powerpoint/2010/main" val="309337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24</a:t>
            </a:fld>
            <a:endParaRPr lang="en-US"/>
          </a:p>
        </p:txBody>
      </p:sp>
    </p:spTree>
    <p:extLst>
      <p:ext uri="{BB962C8B-B14F-4D97-AF65-F5344CB8AC3E}">
        <p14:creationId xmlns:p14="http://schemas.microsoft.com/office/powerpoint/2010/main" val="2120919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25</a:t>
            </a:fld>
            <a:endParaRPr lang="en-US"/>
          </a:p>
        </p:txBody>
      </p:sp>
    </p:spTree>
    <p:extLst>
      <p:ext uri="{BB962C8B-B14F-4D97-AF65-F5344CB8AC3E}">
        <p14:creationId xmlns:p14="http://schemas.microsoft.com/office/powerpoint/2010/main" val="219484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26</a:t>
            </a:fld>
            <a:endParaRPr lang="en-US"/>
          </a:p>
        </p:txBody>
      </p:sp>
    </p:spTree>
    <p:extLst>
      <p:ext uri="{BB962C8B-B14F-4D97-AF65-F5344CB8AC3E}">
        <p14:creationId xmlns:p14="http://schemas.microsoft.com/office/powerpoint/2010/main" val="1642468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27</a:t>
            </a:fld>
            <a:endParaRPr lang="en-US"/>
          </a:p>
        </p:txBody>
      </p:sp>
    </p:spTree>
    <p:extLst>
      <p:ext uri="{BB962C8B-B14F-4D97-AF65-F5344CB8AC3E}">
        <p14:creationId xmlns:p14="http://schemas.microsoft.com/office/powerpoint/2010/main" val="1216524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28</a:t>
            </a:fld>
            <a:endParaRPr lang="en-US"/>
          </a:p>
        </p:txBody>
      </p:sp>
    </p:spTree>
    <p:extLst>
      <p:ext uri="{BB962C8B-B14F-4D97-AF65-F5344CB8AC3E}">
        <p14:creationId xmlns:p14="http://schemas.microsoft.com/office/powerpoint/2010/main" val="2086531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29</a:t>
            </a:fld>
            <a:endParaRPr lang="en-US"/>
          </a:p>
        </p:txBody>
      </p:sp>
    </p:spTree>
    <p:extLst>
      <p:ext uri="{BB962C8B-B14F-4D97-AF65-F5344CB8AC3E}">
        <p14:creationId xmlns:p14="http://schemas.microsoft.com/office/powerpoint/2010/main" val="2082028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a:t>
            </a:fld>
            <a:endParaRPr lang="en-US"/>
          </a:p>
        </p:txBody>
      </p:sp>
    </p:spTree>
    <p:extLst>
      <p:ext uri="{BB962C8B-B14F-4D97-AF65-F5344CB8AC3E}">
        <p14:creationId xmlns:p14="http://schemas.microsoft.com/office/powerpoint/2010/main" val="508466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30</a:t>
            </a:fld>
            <a:endParaRPr lang="en-US"/>
          </a:p>
        </p:txBody>
      </p:sp>
    </p:spTree>
    <p:extLst>
      <p:ext uri="{BB962C8B-B14F-4D97-AF65-F5344CB8AC3E}">
        <p14:creationId xmlns:p14="http://schemas.microsoft.com/office/powerpoint/2010/main" val="1556035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31</a:t>
            </a:fld>
            <a:endParaRPr lang="en-US"/>
          </a:p>
        </p:txBody>
      </p:sp>
    </p:spTree>
    <p:extLst>
      <p:ext uri="{BB962C8B-B14F-4D97-AF65-F5344CB8AC3E}">
        <p14:creationId xmlns:p14="http://schemas.microsoft.com/office/powerpoint/2010/main" val="226744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32</a:t>
            </a:fld>
            <a:endParaRPr lang="en-US"/>
          </a:p>
        </p:txBody>
      </p:sp>
    </p:spTree>
    <p:extLst>
      <p:ext uri="{BB962C8B-B14F-4D97-AF65-F5344CB8AC3E}">
        <p14:creationId xmlns:p14="http://schemas.microsoft.com/office/powerpoint/2010/main" val="1264099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33</a:t>
            </a:fld>
            <a:endParaRPr lang="en-US"/>
          </a:p>
        </p:txBody>
      </p:sp>
    </p:spTree>
    <p:extLst>
      <p:ext uri="{BB962C8B-B14F-4D97-AF65-F5344CB8AC3E}">
        <p14:creationId xmlns:p14="http://schemas.microsoft.com/office/powerpoint/2010/main" val="658190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34</a:t>
            </a:fld>
            <a:endParaRPr lang="en-US"/>
          </a:p>
        </p:txBody>
      </p:sp>
    </p:spTree>
    <p:extLst>
      <p:ext uri="{BB962C8B-B14F-4D97-AF65-F5344CB8AC3E}">
        <p14:creationId xmlns:p14="http://schemas.microsoft.com/office/powerpoint/2010/main" val="5122239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35</a:t>
            </a:fld>
            <a:endParaRPr lang="en-US"/>
          </a:p>
        </p:txBody>
      </p:sp>
    </p:spTree>
    <p:extLst>
      <p:ext uri="{BB962C8B-B14F-4D97-AF65-F5344CB8AC3E}">
        <p14:creationId xmlns:p14="http://schemas.microsoft.com/office/powerpoint/2010/main" val="18340755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36</a:t>
            </a:fld>
            <a:endParaRPr lang="en-US"/>
          </a:p>
        </p:txBody>
      </p:sp>
    </p:spTree>
    <p:extLst>
      <p:ext uri="{BB962C8B-B14F-4D97-AF65-F5344CB8AC3E}">
        <p14:creationId xmlns:p14="http://schemas.microsoft.com/office/powerpoint/2010/main" val="3270964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37</a:t>
            </a:fld>
            <a:endParaRPr lang="en-US"/>
          </a:p>
        </p:txBody>
      </p:sp>
    </p:spTree>
    <p:extLst>
      <p:ext uri="{BB962C8B-B14F-4D97-AF65-F5344CB8AC3E}">
        <p14:creationId xmlns:p14="http://schemas.microsoft.com/office/powerpoint/2010/main" val="2099281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38</a:t>
            </a:fld>
            <a:endParaRPr lang="en-US"/>
          </a:p>
        </p:txBody>
      </p:sp>
    </p:spTree>
    <p:extLst>
      <p:ext uri="{BB962C8B-B14F-4D97-AF65-F5344CB8AC3E}">
        <p14:creationId xmlns:p14="http://schemas.microsoft.com/office/powerpoint/2010/main" val="16176028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39</a:t>
            </a:fld>
            <a:endParaRPr lang="en-US"/>
          </a:p>
        </p:txBody>
      </p:sp>
    </p:spTree>
    <p:extLst>
      <p:ext uri="{BB962C8B-B14F-4D97-AF65-F5344CB8AC3E}">
        <p14:creationId xmlns:p14="http://schemas.microsoft.com/office/powerpoint/2010/main" val="2056150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a:t>
            </a:fld>
            <a:endParaRPr lang="en-US"/>
          </a:p>
        </p:txBody>
      </p:sp>
    </p:spTree>
    <p:extLst>
      <p:ext uri="{BB962C8B-B14F-4D97-AF65-F5344CB8AC3E}">
        <p14:creationId xmlns:p14="http://schemas.microsoft.com/office/powerpoint/2010/main" val="950781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40</a:t>
            </a:fld>
            <a:endParaRPr lang="en-US"/>
          </a:p>
        </p:txBody>
      </p:sp>
    </p:spTree>
    <p:extLst>
      <p:ext uri="{BB962C8B-B14F-4D97-AF65-F5344CB8AC3E}">
        <p14:creationId xmlns:p14="http://schemas.microsoft.com/office/powerpoint/2010/main" val="412942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41</a:t>
            </a:fld>
            <a:endParaRPr lang="en-US"/>
          </a:p>
        </p:txBody>
      </p:sp>
    </p:spTree>
    <p:extLst>
      <p:ext uri="{BB962C8B-B14F-4D97-AF65-F5344CB8AC3E}">
        <p14:creationId xmlns:p14="http://schemas.microsoft.com/office/powerpoint/2010/main" val="17979255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42</a:t>
            </a:fld>
            <a:endParaRPr lang="en-US"/>
          </a:p>
        </p:txBody>
      </p:sp>
    </p:spTree>
    <p:extLst>
      <p:ext uri="{BB962C8B-B14F-4D97-AF65-F5344CB8AC3E}">
        <p14:creationId xmlns:p14="http://schemas.microsoft.com/office/powerpoint/2010/main" val="14454780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43</a:t>
            </a:fld>
            <a:endParaRPr lang="en-US"/>
          </a:p>
        </p:txBody>
      </p:sp>
    </p:spTree>
    <p:extLst>
      <p:ext uri="{BB962C8B-B14F-4D97-AF65-F5344CB8AC3E}">
        <p14:creationId xmlns:p14="http://schemas.microsoft.com/office/powerpoint/2010/main" val="18139664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LiveSlide Site</a:t>
            </a:r>
          </a:p>
          <a:p>
            <a:r>
              <a:rPr lang="en-US" smtClean="0"/>
              <a:t>https://harvard-iacs.github.io/2019-CS109B/</a:t>
            </a:r>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44</a:t>
            </a:fld>
            <a:endParaRPr lang="en-US"/>
          </a:p>
        </p:txBody>
      </p:sp>
    </p:spTree>
    <p:extLst>
      <p:ext uri="{BB962C8B-B14F-4D97-AF65-F5344CB8AC3E}">
        <p14:creationId xmlns:p14="http://schemas.microsoft.com/office/powerpoint/2010/main" val="19028995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45</a:t>
            </a:fld>
            <a:endParaRPr lang="en-US"/>
          </a:p>
        </p:txBody>
      </p:sp>
    </p:spTree>
    <p:extLst>
      <p:ext uri="{BB962C8B-B14F-4D97-AF65-F5344CB8AC3E}">
        <p14:creationId xmlns:p14="http://schemas.microsoft.com/office/powerpoint/2010/main" val="491884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46</a:t>
            </a:fld>
            <a:endParaRPr lang="en-US"/>
          </a:p>
        </p:txBody>
      </p:sp>
    </p:spTree>
    <p:extLst>
      <p:ext uri="{BB962C8B-B14F-4D97-AF65-F5344CB8AC3E}">
        <p14:creationId xmlns:p14="http://schemas.microsoft.com/office/powerpoint/2010/main" val="16560034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47</a:t>
            </a:fld>
            <a:endParaRPr lang="en-US"/>
          </a:p>
        </p:txBody>
      </p:sp>
    </p:spTree>
    <p:extLst>
      <p:ext uri="{BB962C8B-B14F-4D97-AF65-F5344CB8AC3E}">
        <p14:creationId xmlns:p14="http://schemas.microsoft.com/office/powerpoint/2010/main" val="10615156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48</a:t>
            </a:fld>
            <a:endParaRPr lang="en-US"/>
          </a:p>
        </p:txBody>
      </p:sp>
    </p:spTree>
    <p:extLst>
      <p:ext uri="{BB962C8B-B14F-4D97-AF65-F5344CB8AC3E}">
        <p14:creationId xmlns:p14="http://schemas.microsoft.com/office/powerpoint/2010/main" val="17470756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49</a:t>
            </a:fld>
            <a:endParaRPr lang="en-US"/>
          </a:p>
        </p:txBody>
      </p:sp>
    </p:spTree>
    <p:extLst>
      <p:ext uri="{BB962C8B-B14F-4D97-AF65-F5344CB8AC3E}">
        <p14:creationId xmlns:p14="http://schemas.microsoft.com/office/powerpoint/2010/main" val="55578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a:t>
            </a:fld>
            <a:endParaRPr lang="en-US"/>
          </a:p>
        </p:txBody>
      </p:sp>
    </p:spTree>
    <p:extLst>
      <p:ext uri="{BB962C8B-B14F-4D97-AF65-F5344CB8AC3E}">
        <p14:creationId xmlns:p14="http://schemas.microsoft.com/office/powerpoint/2010/main" val="2285776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50</a:t>
            </a:fld>
            <a:endParaRPr lang="en-US"/>
          </a:p>
        </p:txBody>
      </p:sp>
    </p:spTree>
    <p:extLst>
      <p:ext uri="{BB962C8B-B14F-4D97-AF65-F5344CB8AC3E}">
        <p14:creationId xmlns:p14="http://schemas.microsoft.com/office/powerpoint/2010/main" val="17192410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51</a:t>
            </a:fld>
            <a:endParaRPr lang="en-US"/>
          </a:p>
        </p:txBody>
      </p:sp>
    </p:spTree>
    <p:extLst>
      <p:ext uri="{BB962C8B-B14F-4D97-AF65-F5344CB8AC3E}">
        <p14:creationId xmlns:p14="http://schemas.microsoft.com/office/powerpoint/2010/main" val="16369228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52</a:t>
            </a:fld>
            <a:endParaRPr lang="en-US"/>
          </a:p>
        </p:txBody>
      </p:sp>
    </p:spTree>
    <p:extLst>
      <p:ext uri="{BB962C8B-B14F-4D97-AF65-F5344CB8AC3E}">
        <p14:creationId xmlns:p14="http://schemas.microsoft.com/office/powerpoint/2010/main" val="15120016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53</a:t>
            </a:fld>
            <a:endParaRPr lang="en-US"/>
          </a:p>
        </p:txBody>
      </p:sp>
    </p:spTree>
    <p:extLst>
      <p:ext uri="{BB962C8B-B14F-4D97-AF65-F5344CB8AC3E}">
        <p14:creationId xmlns:p14="http://schemas.microsoft.com/office/powerpoint/2010/main" val="15711576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54</a:t>
            </a:fld>
            <a:endParaRPr lang="en-US"/>
          </a:p>
        </p:txBody>
      </p:sp>
    </p:spTree>
    <p:extLst>
      <p:ext uri="{BB962C8B-B14F-4D97-AF65-F5344CB8AC3E}">
        <p14:creationId xmlns:p14="http://schemas.microsoft.com/office/powerpoint/2010/main" val="9872126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55</a:t>
            </a:fld>
            <a:endParaRPr lang="en-US"/>
          </a:p>
        </p:txBody>
      </p:sp>
    </p:spTree>
    <p:extLst>
      <p:ext uri="{BB962C8B-B14F-4D97-AF65-F5344CB8AC3E}">
        <p14:creationId xmlns:p14="http://schemas.microsoft.com/office/powerpoint/2010/main" val="6240997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56</a:t>
            </a:fld>
            <a:endParaRPr lang="en-US"/>
          </a:p>
        </p:txBody>
      </p:sp>
    </p:spTree>
    <p:extLst>
      <p:ext uri="{BB962C8B-B14F-4D97-AF65-F5344CB8AC3E}">
        <p14:creationId xmlns:p14="http://schemas.microsoft.com/office/powerpoint/2010/main" val="5996761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57</a:t>
            </a:fld>
            <a:endParaRPr lang="en-US"/>
          </a:p>
        </p:txBody>
      </p:sp>
    </p:spTree>
    <p:extLst>
      <p:ext uri="{BB962C8B-B14F-4D97-AF65-F5344CB8AC3E}">
        <p14:creationId xmlns:p14="http://schemas.microsoft.com/office/powerpoint/2010/main" val="20481049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58</a:t>
            </a:fld>
            <a:endParaRPr lang="en-US"/>
          </a:p>
        </p:txBody>
      </p:sp>
    </p:spTree>
    <p:extLst>
      <p:ext uri="{BB962C8B-B14F-4D97-AF65-F5344CB8AC3E}">
        <p14:creationId xmlns:p14="http://schemas.microsoft.com/office/powerpoint/2010/main" val="617053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59</a:t>
            </a:fld>
            <a:endParaRPr lang="en-US"/>
          </a:p>
        </p:txBody>
      </p:sp>
    </p:spTree>
    <p:extLst>
      <p:ext uri="{BB962C8B-B14F-4D97-AF65-F5344CB8AC3E}">
        <p14:creationId xmlns:p14="http://schemas.microsoft.com/office/powerpoint/2010/main" val="627945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a:t>
            </a:fld>
            <a:endParaRPr lang="en-US"/>
          </a:p>
        </p:txBody>
      </p:sp>
    </p:spTree>
    <p:extLst>
      <p:ext uri="{BB962C8B-B14F-4D97-AF65-F5344CB8AC3E}">
        <p14:creationId xmlns:p14="http://schemas.microsoft.com/office/powerpoint/2010/main" val="13016574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60</a:t>
            </a:fld>
            <a:endParaRPr lang="en-US"/>
          </a:p>
        </p:txBody>
      </p:sp>
    </p:spTree>
    <p:extLst>
      <p:ext uri="{BB962C8B-B14F-4D97-AF65-F5344CB8AC3E}">
        <p14:creationId xmlns:p14="http://schemas.microsoft.com/office/powerpoint/2010/main" val="11503352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61</a:t>
            </a:fld>
            <a:endParaRPr lang="en-US"/>
          </a:p>
        </p:txBody>
      </p:sp>
    </p:spTree>
    <p:extLst>
      <p:ext uri="{BB962C8B-B14F-4D97-AF65-F5344CB8AC3E}">
        <p14:creationId xmlns:p14="http://schemas.microsoft.com/office/powerpoint/2010/main" val="20360337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62</a:t>
            </a:fld>
            <a:endParaRPr lang="en-US"/>
          </a:p>
        </p:txBody>
      </p:sp>
    </p:spTree>
    <p:extLst>
      <p:ext uri="{BB962C8B-B14F-4D97-AF65-F5344CB8AC3E}">
        <p14:creationId xmlns:p14="http://schemas.microsoft.com/office/powerpoint/2010/main" val="16148889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63</a:t>
            </a:fld>
            <a:endParaRPr lang="en-US"/>
          </a:p>
        </p:txBody>
      </p:sp>
    </p:spTree>
    <p:extLst>
      <p:ext uri="{BB962C8B-B14F-4D97-AF65-F5344CB8AC3E}">
        <p14:creationId xmlns:p14="http://schemas.microsoft.com/office/powerpoint/2010/main" val="15408737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64</a:t>
            </a:fld>
            <a:endParaRPr lang="en-US"/>
          </a:p>
        </p:txBody>
      </p:sp>
    </p:spTree>
    <p:extLst>
      <p:ext uri="{BB962C8B-B14F-4D97-AF65-F5344CB8AC3E}">
        <p14:creationId xmlns:p14="http://schemas.microsoft.com/office/powerpoint/2010/main" val="16076914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65</a:t>
            </a:fld>
            <a:endParaRPr lang="en-US"/>
          </a:p>
        </p:txBody>
      </p:sp>
    </p:spTree>
    <p:extLst>
      <p:ext uri="{BB962C8B-B14F-4D97-AF65-F5344CB8AC3E}">
        <p14:creationId xmlns:p14="http://schemas.microsoft.com/office/powerpoint/2010/main" val="20090897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66</a:t>
            </a:fld>
            <a:endParaRPr lang="en-US"/>
          </a:p>
        </p:txBody>
      </p:sp>
    </p:spTree>
    <p:extLst>
      <p:ext uri="{BB962C8B-B14F-4D97-AF65-F5344CB8AC3E}">
        <p14:creationId xmlns:p14="http://schemas.microsoft.com/office/powerpoint/2010/main" val="8135682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67</a:t>
            </a:fld>
            <a:endParaRPr lang="en-US"/>
          </a:p>
        </p:txBody>
      </p:sp>
    </p:spTree>
    <p:extLst>
      <p:ext uri="{BB962C8B-B14F-4D97-AF65-F5344CB8AC3E}">
        <p14:creationId xmlns:p14="http://schemas.microsoft.com/office/powerpoint/2010/main" val="9164261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68</a:t>
            </a:fld>
            <a:endParaRPr lang="en-US"/>
          </a:p>
        </p:txBody>
      </p:sp>
    </p:spTree>
    <p:extLst>
      <p:ext uri="{BB962C8B-B14F-4D97-AF65-F5344CB8AC3E}">
        <p14:creationId xmlns:p14="http://schemas.microsoft.com/office/powerpoint/2010/main" val="1969415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69</a:t>
            </a:fld>
            <a:endParaRPr lang="en-US"/>
          </a:p>
        </p:txBody>
      </p:sp>
    </p:spTree>
    <p:extLst>
      <p:ext uri="{BB962C8B-B14F-4D97-AF65-F5344CB8AC3E}">
        <p14:creationId xmlns:p14="http://schemas.microsoft.com/office/powerpoint/2010/main" val="109415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a:t>
            </a:fld>
            <a:endParaRPr lang="en-US"/>
          </a:p>
        </p:txBody>
      </p:sp>
    </p:spTree>
    <p:extLst>
      <p:ext uri="{BB962C8B-B14F-4D97-AF65-F5344CB8AC3E}">
        <p14:creationId xmlns:p14="http://schemas.microsoft.com/office/powerpoint/2010/main" val="5401274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70</a:t>
            </a:fld>
            <a:endParaRPr lang="en-US"/>
          </a:p>
        </p:txBody>
      </p:sp>
    </p:spTree>
    <p:extLst>
      <p:ext uri="{BB962C8B-B14F-4D97-AF65-F5344CB8AC3E}">
        <p14:creationId xmlns:p14="http://schemas.microsoft.com/office/powerpoint/2010/main" val="5211476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71</a:t>
            </a:fld>
            <a:endParaRPr lang="en-US"/>
          </a:p>
        </p:txBody>
      </p:sp>
    </p:spTree>
    <p:extLst>
      <p:ext uri="{BB962C8B-B14F-4D97-AF65-F5344CB8AC3E}">
        <p14:creationId xmlns:p14="http://schemas.microsoft.com/office/powerpoint/2010/main" val="17941317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72</a:t>
            </a:fld>
            <a:endParaRPr lang="en-US"/>
          </a:p>
        </p:txBody>
      </p:sp>
    </p:spTree>
    <p:extLst>
      <p:ext uri="{BB962C8B-B14F-4D97-AF65-F5344CB8AC3E}">
        <p14:creationId xmlns:p14="http://schemas.microsoft.com/office/powerpoint/2010/main" val="2835313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73</a:t>
            </a:fld>
            <a:endParaRPr lang="en-US"/>
          </a:p>
        </p:txBody>
      </p:sp>
    </p:spTree>
    <p:extLst>
      <p:ext uri="{BB962C8B-B14F-4D97-AF65-F5344CB8AC3E}">
        <p14:creationId xmlns:p14="http://schemas.microsoft.com/office/powerpoint/2010/main" val="7078633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74</a:t>
            </a:fld>
            <a:endParaRPr lang="en-US"/>
          </a:p>
        </p:txBody>
      </p:sp>
    </p:spTree>
    <p:extLst>
      <p:ext uri="{BB962C8B-B14F-4D97-AF65-F5344CB8AC3E}">
        <p14:creationId xmlns:p14="http://schemas.microsoft.com/office/powerpoint/2010/main" val="9553553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75</a:t>
            </a:fld>
            <a:endParaRPr lang="en-US"/>
          </a:p>
        </p:txBody>
      </p:sp>
    </p:spTree>
    <p:extLst>
      <p:ext uri="{BB962C8B-B14F-4D97-AF65-F5344CB8AC3E}">
        <p14:creationId xmlns:p14="http://schemas.microsoft.com/office/powerpoint/2010/main" val="16917311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76</a:t>
            </a:fld>
            <a:endParaRPr lang="en-US"/>
          </a:p>
        </p:txBody>
      </p:sp>
    </p:spTree>
    <p:extLst>
      <p:ext uri="{BB962C8B-B14F-4D97-AF65-F5344CB8AC3E}">
        <p14:creationId xmlns:p14="http://schemas.microsoft.com/office/powerpoint/2010/main" val="14296123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77</a:t>
            </a:fld>
            <a:endParaRPr lang="en-US"/>
          </a:p>
        </p:txBody>
      </p:sp>
    </p:spTree>
    <p:extLst>
      <p:ext uri="{BB962C8B-B14F-4D97-AF65-F5344CB8AC3E}">
        <p14:creationId xmlns:p14="http://schemas.microsoft.com/office/powerpoint/2010/main" val="106388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78</a:t>
            </a:fld>
            <a:endParaRPr lang="en-US"/>
          </a:p>
        </p:txBody>
      </p:sp>
    </p:spTree>
    <p:extLst>
      <p:ext uri="{BB962C8B-B14F-4D97-AF65-F5344CB8AC3E}">
        <p14:creationId xmlns:p14="http://schemas.microsoft.com/office/powerpoint/2010/main" val="17511762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79</a:t>
            </a:fld>
            <a:endParaRPr lang="en-US"/>
          </a:p>
        </p:txBody>
      </p:sp>
    </p:spTree>
    <p:extLst>
      <p:ext uri="{BB962C8B-B14F-4D97-AF65-F5344CB8AC3E}">
        <p14:creationId xmlns:p14="http://schemas.microsoft.com/office/powerpoint/2010/main" val="863946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a:t>
            </a:fld>
            <a:endParaRPr lang="en-US"/>
          </a:p>
        </p:txBody>
      </p:sp>
    </p:spTree>
    <p:extLst>
      <p:ext uri="{BB962C8B-B14F-4D97-AF65-F5344CB8AC3E}">
        <p14:creationId xmlns:p14="http://schemas.microsoft.com/office/powerpoint/2010/main" val="5088443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80</a:t>
            </a:fld>
            <a:endParaRPr lang="en-US"/>
          </a:p>
        </p:txBody>
      </p:sp>
    </p:spTree>
    <p:extLst>
      <p:ext uri="{BB962C8B-B14F-4D97-AF65-F5344CB8AC3E}">
        <p14:creationId xmlns:p14="http://schemas.microsoft.com/office/powerpoint/2010/main" val="5116379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81</a:t>
            </a:fld>
            <a:endParaRPr lang="en-US"/>
          </a:p>
        </p:txBody>
      </p:sp>
    </p:spTree>
    <p:extLst>
      <p:ext uri="{BB962C8B-B14F-4D97-AF65-F5344CB8AC3E}">
        <p14:creationId xmlns:p14="http://schemas.microsoft.com/office/powerpoint/2010/main" val="1802782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82</a:t>
            </a:fld>
            <a:endParaRPr lang="en-US"/>
          </a:p>
        </p:txBody>
      </p:sp>
    </p:spTree>
    <p:extLst>
      <p:ext uri="{BB962C8B-B14F-4D97-AF65-F5344CB8AC3E}">
        <p14:creationId xmlns:p14="http://schemas.microsoft.com/office/powerpoint/2010/main" val="2282601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83</a:t>
            </a:fld>
            <a:endParaRPr lang="en-US"/>
          </a:p>
        </p:txBody>
      </p:sp>
    </p:spTree>
    <p:extLst>
      <p:ext uri="{BB962C8B-B14F-4D97-AF65-F5344CB8AC3E}">
        <p14:creationId xmlns:p14="http://schemas.microsoft.com/office/powerpoint/2010/main" val="2014665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84</a:t>
            </a:fld>
            <a:endParaRPr lang="en-US"/>
          </a:p>
        </p:txBody>
      </p:sp>
    </p:spTree>
    <p:extLst>
      <p:ext uri="{BB962C8B-B14F-4D97-AF65-F5344CB8AC3E}">
        <p14:creationId xmlns:p14="http://schemas.microsoft.com/office/powerpoint/2010/main" val="9629508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85</a:t>
            </a:fld>
            <a:endParaRPr lang="en-US"/>
          </a:p>
        </p:txBody>
      </p:sp>
    </p:spTree>
    <p:extLst>
      <p:ext uri="{BB962C8B-B14F-4D97-AF65-F5344CB8AC3E}">
        <p14:creationId xmlns:p14="http://schemas.microsoft.com/office/powerpoint/2010/main" val="8786091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86</a:t>
            </a:fld>
            <a:endParaRPr lang="en-US"/>
          </a:p>
        </p:txBody>
      </p:sp>
    </p:spTree>
    <p:extLst>
      <p:ext uri="{BB962C8B-B14F-4D97-AF65-F5344CB8AC3E}">
        <p14:creationId xmlns:p14="http://schemas.microsoft.com/office/powerpoint/2010/main" val="19713244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87</a:t>
            </a:fld>
            <a:endParaRPr lang="en-US"/>
          </a:p>
        </p:txBody>
      </p:sp>
    </p:spTree>
    <p:extLst>
      <p:ext uri="{BB962C8B-B14F-4D97-AF65-F5344CB8AC3E}">
        <p14:creationId xmlns:p14="http://schemas.microsoft.com/office/powerpoint/2010/main" val="11929685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88</a:t>
            </a:fld>
            <a:endParaRPr lang="en-US"/>
          </a:p>
        </p:txBody>
      </p:sp>
    </p:spTree>
    <p:extLst>
      <p:ext uri="{BB962C8B-B14F-4D97-AF65-F5344CB8AC3E}">
        <p14:creationId xmlns:p14="http://schemas.microsoft.com/office/powerpoint/2010/main" val="19238919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89</a:t>
            </a:fld>
            <a:endParaRPr lang="en-US"/>
          </a:p>
        </p:txBody>
      </p:sp>
    </p:spTree>
    <p:extLst>
      <p:ext uri="{BB962C8B-B14F-4D97-AF65-F5344CB8AC3E}">
        <p14:creationId xmlns:p14="http://schemas.microsoft.com/office/powerpoint/2010/main" val="417400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a:t>
            </a:fld>
            <a:endParaRPr lang="en-US"/>
          </a:p>
        </p:txBody>
      </p:sp>
    </p:spTree>
    <p:extLst>
      <p:ext uri="{BB962C8B-B14F-4D97-AF65-F5344CB8AC3E}">
        <p14:creationId xmlns:p14="http://schemas.microsoft.com/office/powerpoint/2010/main" val="8671249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90</a:t>
            </a:fld>
            <a:endParaRPr lang="en-US"/>
          </a:p>
        </p:txBody>
      </p:sp>
    </p:spTree>
    <p:extLst>
      <p:ext uri="{BB962C8B-B14F-4D97-AF65-F5344CB8AC3E}">
        <p14:creationId xmlns:p14="http://schemas.microsoft.com/office/powerpoint/2010/main" val="1344419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91</a:t>
            </a:fld>
            <a:endParaRPr lang="en-US"/>
          </a:p>
        </p:txBody>
      </p:sp>
    </p:spTree>
    <p:extLst>
      <p:ext uri="{BB962C8B-B14F-4D97-AF65-F5344CB8AC3E}">
        <p14:creationId xmlns:p14="http://schemas.microsoft.com/office/powerpoint/2010/main" val="198525451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92</a:t>
            </a:fld>
            <a:endParaRPr lang="en-US"/>
          </a:p>
        </p:txBody>
      </p:sp>
    </p:spTree>
    <p:extLst>
      <p:ext uri="{BB962C8B-B14F-4D97-AF65-F5344CB8AC3E}">
        <p14:creationId xmlns:p14="http://schemas.microsoft.com/office/powerpoint/2010/main" val="7192269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93</a:t>
            </a:fld>
            <a:endParaRPr lang="en-US"/>
          </a:p>
        </p:txBody>
      </p:sp>
    </p:spTree>
    <p:extLst>
      <p:ext uri="{BB962C8B-B14F-4D97-AF65-F5344CB8AC3E}">
        <p14:creationId xmlns:p14="http://schemas.microsoft.com/office/powerpoint/2010/main" val="20097698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94</a:t>
            </a:fld>
            <a:endParaRPr lang="en-US"/>
          </a:p>
        </p:txBody>
      </p:sp>
    </p:spTree>
    <p:extLst>
      <p:ext uri="{BB962C8B-B14F-4D97-AF65-F5344CB8AC3E}">
        <p14:creationId xmlns:p14="http://schemas.microsoft.com/office/powerpoint/2010/main" val="17035889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95</a:t>
            </a:fld>
            <a:endParaRPr lang="en-US"/>
          </a:p>
        </p:txBody>
      </p:sp>
    </p:spTree>
    <p:extLst>
      <p:ext uri="{BB962C8B-B14F-4D97-AF65-F5344CB8AC3E}">
        <p14:creationId xmlns:p14="http://schemas.microsoft.com/office/powerpoint/2010/main" val="19668621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96</a:t>
            </a:fld>
            <a:endParaRPr lang="en-US"/>
          </a:p>
        </p:txBody>
      </p:sp>
    </p:spTree>
    <p:extLst>
      <p:ext uri="{BB962C8B-B14F-4D97-AF65-F5344CB8AC3E}">
        <p14:creationId xmlns:p14="http://schemas.microsoft.com/office/powerpoint/2010/main" val="8368809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97</a:t>
            </a:fld>
            <a:endParaRPr lang="en-US"/>
          </a:p>
        </p:txBody>
      </p:sp>
    </p:spTree>
    <p:extLst>
      <p:ext uri="{BB962C8B-B14F-4D97-AF65-F5344CB8AC3E}">
        <p14:creationId xmlns:p14="http://schemas.microsoft.com/office/powerpoint/2010/main" val="15883779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98</a:t>
            </a:fld>
            <a:endParaRPr lang="en-US"/>
          </a:p>
        </p:txBody>
      </p:sp>
    </p:spTree>
    <p:extLst>
      <p:ext uri="{BB962C8B-B14F-4D97-AF65-F5344CB8AC3E}">
        <p14:creationId xmlns:p14="http://schemas.microsoft.com/office/powerpoint/2010/main" val="4984855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99</a:t>
            </a:fld>
            <a:endParaRPr lang="en-US"/>
          </a:p>
        </p:txBody>
      </p:sp>
    </p:spTree>
    <p:extLst>
      <p:ext uri="{BB962C8B-B14F-4D97-AF65-F5344CB8AC3E}">
        <p14:creationId xmlns:p14="http://schemas.microsoft.com/office/powerpoint/2010/main" val="713486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smtClean="0">
                <a:solidFill>
                  <a:schemeClr val="tx1">
                    <a:lumMod val="75000"/>
                    <a:lumOff val="25000"/>
                  </a:schemeClr>
                </a:solidFill>
                <a:effectLst/>
                <a:latin typeface="Karla" charset="0"/>
                <a:ea typeface="Karla" charset="0"/>
                <a:cs typeface="Karla" charset="0"/>
              </a:rPr>
              <a:t>CS109B </a:t>
            </a:r>
            <a:r>
              <a:rPr lang="en-US" sz="3200" kern="1200">
                <a:solidFill>
                  <a:schemeClr val="tx1">
                    <a:lumMod val="75000"/>
                    <a:lumOff val="25000"/>
                  </a:schemeClr>
                </a:solidFill>
                <a:effectLst/>
                <a:latin typeface="Karla" charset="0"/>
                <a:ea typeface="Karla" charset="0"/>
                <a:cs typeface="Karla" charset="0"/>
              </a:rPr>
              <a:t>Data </a:t>
            </a:r>
            <a:r>
              <a:rPr lang="en-US" sz="3200" kern="1200" smtClean="0">
                <a:solidFill>
                  <a:schemeClr val="tx1">
                    <a:lumMod val="75000"/>
                    <a:lumOff val="25000"/>
                  </a:schemeClr>
                </a:solidFill>
                <a:effectLst/>
                <a:latin typeface="Karla" charset="0"/>
                <a:ea typeface="Karla" charset="0"/>
                <a:cs typeface="Karla" charset="0"/>
              </a:rPr>
              <a:t>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a:t>
            </a:r>
            <a:r>
              <a:rPr lang="en-US" sz="2400" b="0" i="0" dirty="0" smtClean="0">
                <a:solidFill>
                  <a:schemeClr val="tx1">
                    <a:lumMod val="75000"/>
                    <a:lumOff val="25000"/>
                  </a:schemeClr>
                </a:solidFill>
                <a:latin typeface="Karla" charset="0"/>
                <a:ea typeface="Karla" charset="0"/>
                <a:cs typeface="Karla" charset="0"/>
              </a:rPr>
              <a:t>Mark Glickman</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0295E9-3ED6-674B-ACCD-ACF6C1C11880}" type="datetime1">
              <a:rPr lang="en-US" smtClean="0"/>
              <a:t>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5C4199-40CE-5A42-87E1-00304B60A924}" type="datetime1">
              <a:rPr lang="en-US" smtClean="0"/>
              <a:t>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7D59533-EF78-7347-89B8-58E6CADD0DBD}" type="datetime1">
              <a:rPr lang="en-US" smtClean="0"/>
              <a:t>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ext uri="{BB962C8B-B14F-4D97-AF65-F5344CB8AC3E}">
        <p14:creationId xmlns:p14="http://schemas.microsoft.com/office/powerpoint/2010/main" val="1288791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2/9/19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75356407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20.png"/><Relationship Id="rId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1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16.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17.png"/><Relationship Id="rId11"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37.png"/><Relationship Id="rId5" Type="http://schemas.openxmlformats.org/officeDocument/2006/relationships/oleObject" Target="../embeddings/oleObject1.bin"/><Relationship Id="rId6" Type="http://schemas.openxmlformats.org/officeDocument/2006/relationships/image" Target="../media/image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50.png"/><Relationship Id="rId4" Type="http://schemas.openxmlformats.org/officeDocument/2006/relationships/image" Target="../media/image56.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1210.png"/><Relationship Id="rId4" Type="http://schemas.openxmlformats.org/officeDocument/2006/relationships/image" Target="../media/image180.png"/><Relationship Id="rId5" Type="http://schemas.openxmlformats.org/officeDocument/2006/relationships/image" Target="../media/image190.png"/><Relationship Id="rId6" Type="http://schemas.openxmlformats.org/officeDocument/2006/relationships/image" Target="../media/image200.png"/><Relationship Id="rId7" Type="http://schemas.openxmlformats.org/officeDocument/2006/relationships/image" Target="../media/image210.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0.png"/><Relationship Id="rId5" Type="http://schemas.openxmlformats.org/officeDocument/2006/relationships/image" Target="../media/image25.png"/><Relationship Id="rId6" Type="http://schemas.openxmlformats.org/officeDocument/2006/relationships/image" Target="../media/image260.png"/><Relationship Id="rId7"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280.png"/><Relationship Id="rId4" Type="http://schemas.openxmlformats.org/officeDocument/2006/relationships/image" Target="../media/image290.png"/><Relationship Id="rId5" Type="http://schemas.openxmlformats.org/officeDocument/2006/relationships/image" Target="../media/image300.png"/><Relationship Id="rId6" Type="http://schemas.openxmlformats.org/officeDocument/2006/relationships/image" Target="../media/image260.png"/><Relationship Id="rId7"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320.png"/><Relationship Id="rId5" Type="http://schemas.openxmlformats.org/officeDocument/2006/relationships/image" Target="../media/image33.pn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310.png"/><Relationship Id="rId4" Type="http://schemas.openxmlformats.org/officeDocument/2006/relationships/image" Target="../media/image37.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350.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0.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7.png"/><Relationship Id="rId5" Type="http://schemas.openxmlformats.org/officeDocument/2006/relationships/image" Target="../media/image80.png"/><Relationship Id="rId6" Type="http://schemas.openxmlformats.org/officeDocument/2006/relationships/image" Target="../media/image92.png"/><Relationship Id="rId7" Type="http://schemas.openxmlformats.org/officeDocument/2006/relationships/image" Target="../media/image101.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hyperlink" Target="http://www.bioinfo.org.cn/~wangchao/maa/Numerical_Optimization.pdf" TargetMode="External"/><Relationship Id="rId4" Type="http://schemas.openxmlformats.org/officeDocument/2006/relationships/hyperlink" Target="http://www.cs.bham.ac.uk/~jxb/NN/l8.pdf" TargetMode="External"/><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5" Type="http://schemas.openxmlformats.org/officeDocument/2006/relationships/image" Target="../media/image57.emf"/><Relationship Id="rId6" Type="http://schemas.openxmlformats.org/officeDocument/2006/relationships/image" Target="../media/image58.emf"/><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9.tiff"/></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4" Type="http://schemas.openxmlformats.org/officeDocument/2006/relationships/image" Target="../media/image41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oleObject" Target="../embeddings/oleObject2.bin"/><Relationship Id="rId8" Type="http://schemas.openxmlformats.org/officeDocument/2006/relationships/image" Target="../media/image60.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40.png"/><Relationship Id="rId4" Type="http://schemas.openxmlformats.org/officeDocument/2006/relationships/image" Target="../media/image24.png"/><Relationship Id="rId5" Type="http://schemas.openxmlformats.org/officeDocument/2006/relationships/image" Target="../media/image460.png"/><Relationship Id="rId6" Type="http://schemas.openxmlformats.org/officeDocument/2006/relationships/image" Target="../media/image470.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510.png"/><Relationship Id="rId1" Type="http://schemas.openxmlformats.org/officeDocument/2006/relationships/slideLayout" Target="../slideLayouts/slideLayout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3" Type="http://schemas.openxmlformats.org/officeDocument/2006/relationships/image" Target="../media/image340.png"/><Relationship Id="rId4" Type="http://schemas.openxmlformats.org/officeDocument/2006/relationships/image" Target="../media/image450.png"/><Relationship Id="rId1" Type="http://schemas.openxmlformats.org/officeDocument/2006/relationships/slideLayout" Target="../slideLayouts/slideLayout8.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1" Type="http://schemas.openxmlformats.org/officeDocument/2006/relationships/image" Target="../media/image105.png"/><Relationship Id="rId12" Type="http://schemas.openxmlformats.org/officeDocument/2006/relationships/image" Target="../media/image106.png"/><Relationship Id="rId13" Type="http://schemas.openxmlformats.org/officeDocument/2006/relationships/image" Target="../media/image86.png"/><Relationship Id="rId1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0.png"/><Relationship Id="rId8" Type="http://schemas.openxmlformats.org/officeDocument/2006/relationships/image" Target="../media/image690.png"/><Relationship Id="rId9" Type="http://schemas.openxmlformats.org/officeDocument/2006/relationships/image" Target="../media/image99.png"/><Relationship Id="rId10" Type="http://schemas.openxmlformats.org/officeDocument/2006/relationships/image" Target="../media/image100.png"/></Relationships>
</file>

<file path=ppt/slides/_rels/slide91.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8" Type="http://schemas.openxmlformats.org/officeDocument/2006/relationships/image" Target="../media/image95.png"/><Relationship Id="rId9" Type="http://schemas.openxmlformats.org/officeDocument/2006/relationships/image" Target="../media/image107.png"/><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8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9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94.png"/></Relationships>
</file>

<file path=ppt/slides/_rels/slide97.xml.rels><?xml version="1.0" encoding="UTF-8" standalone="yes"?>
<Relationships xmlns="http://schemas.openxmlformats.org/package/2006/relationships"><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8" Type="http://schemas.openxmlformats.org/officeDocument/2006/relationships/image" Target="../media/image118.png"/><Relationship Id="rId9"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9" Type="http://schemas.openxmlformats.org/officeDocument/2006/relationships/image" Target="../media/image1190.png"/><Relationship Id="rId20" Type="http://schemas.openxmlformats.org/officeDocument/2006/relationships/image" Target="../media/image128.png"/><Relationship Id="rId21" Type="http://schemas.openxmlformats.org/officeDocument/2006/relationships/image" Target="../media/image129.png"/><Relationship Id="rId10" Type="http://schemas.openxmlformats.org/officeDocument/2006/relationships/image" Target="../media/image400.png"/><Relationship Id="rId11" Type="http://schemas.openxmlformats.org/officeDocument/2006/relationships/image" Target="../media/image1200.png"/><Relationship Id="rId12" Type="http://schemas.openxmlformats.org/officeDocument/2006/relationships/image" Target="../media/image451.png"/><Relationship Id="rId13" Type="http://schemas.openxmlformats.org/officeDocument/2006/relationships/image" Target="../media/image1211.png"/><Relationship Id="rId14" Type="http://schemas.openxmlformats.org/officeDocument/2006/relationships/image" Target="../media/image122.png"/><Relationship Id="rId15" Type="http://schemas.openxmlformats.org/officeDocument/2006/relationships/image" Target="../media/image123.png"/><Relationship Id="rId16" Type="http://schemas.openxmlformats.org/officeDocument/2006/relationships/image" Target="../media/image124.png"/><Relationship Id="rId17" Type="http://schemas.openxmlformats.org/officeDocument/2006/relationships/image" Target="../media/image125.png"/><Relationship Id="rId18" Type="http://schemas.openxmlformats.org/officeDocument/2006/relationships/image" Target="../media/image126.png"/><Relationship Id="rId19" Type="http://schemas.openxmlformats.org/officeDocument/2006/relationships/image" Target="../media/image127.png"/><Relationship Id="rId1" Type="http://schemas.openxmlformats.org/officeDocument/2006/relationships/slideLayout" Target="../slideLayouts/slideLayout8.xml"/><Relationship Id="rId2" Type="http://schemas.openxmlformats.org/officeDocument/2006/relationships/notesSlide" Target="../notesSlides/notesSlide98.xml"/><Relationship Id="rId3" Type="http://schemas.openxmlformats.org/officeDocument/2006/relationships/image" Target="../media/image390.png"/><Relationship Id="rId4" Type="http://schemas.openxmlformats.org/officeDocument/2006/relationships/image" Target="../media/image710.png"/><Relationship Id="rId5" Type="http://schemas.openxmlformats.org/officeDocument/2006/relationships/image" Target="../media/image120.png"/><Relationship Id="rId6" Type="http://schemas.openxmlformats.org/officeDocument/2006/relationships/image" Target="../media/image1170.png"/><Relationship Id="rId7" Type="http://schemas.openxmlformats.org/officeDocument/2006/relationships/image" Target="../media/image108.png"/><Relationship Id="rId8" Type="http://schemas.openxmlformats.org/officeDocument/2006/relationships/image" Target="../media/image1180.png"/></Relationships>
</file>

<file path=ppt/slides/_rels/slide99.xml.rels><?xml version="1.0" encoding="UTF-8" standalone="yes"?>
<Relationships xmlns="http://schemas.openxmlformats.org/package/2006/relationships"><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8" Type="http://schemas.openxmlformats.org/officeDocument/2006/relationships/image" Target="../media/image118.png"/><Relationship Id="rId9"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a:t>
            </a:r>
            <a:r>
              <a:rPr lang="en-US" dirty="0" smtClean="0"/>
              <a:t>5: </a:t>
            </a:r>
            <a:r>
              <a:rPr lang="en-US" dirty="0" smtClean="0"/>
              <a:t>Review of Neural Networks</a:t>
            </a:r>
            <a:endParaRPr lang="en-US" dirty="0"/>
          </a:p>
        </p:txBody>
      </p:sp>
      <p:sp>
        <p:nvSpPr>
          <p:cNvPr id="3" name="Slide Number Placeholder 2"/>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8910476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artificial neural network (ANN)</a:t>
            </a:r>
          </a:p>
        </p:txBody>
      </p:sp>
      <p:grpSp>
        <p:nvGrpSpPr>
          <p:cNvPr id="9" name="Group 8"/>
          <p:cNvGrpSpPr/>
          <p:nvPr/>
        </p:nvGrpSpPr>
        <p:grpSpPr>
          <a:xfrm>
            <a:off x="1722506" y="2129589"/>
            <a:ext cx="2576623" cy="1179095"/>
            <a:chOff x="3312867" y="1299411"/>
            <a:chExt cx="3996394" cy="1828800"/>
          </a:xfrm>
        </p:grpSpPr>
        <p:sp>
          <p:nvSpPr>
            <p:cNvPr id="4" name="Oval 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4" idx="6"/>
              <a:endCxn id="14" idx="2"/>
            </p:cNvCxnSpPr>
            <p:nvPr/>
          </p:nvCxnSpPr>
          <p:spPr>
            <a:xfrm flipV="1">
              <a:off x="5141667" y="2213810"/>
              <a:ext cx="2167594"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11" name="Oval 10"/>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a:spLocks noChangeAspect="1"/>
          </p:cNvSpPr>
          <p:nvPr/>
        </p:nvSpPr>
        <p:spPr>
          <a:xfrm>
            <a:off x="4299129" y="21295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4" idx="6"/>
          </p:cNvCxnSpPr>
          <p:nvPr/>
        </p:nvCxnSpPr>
        <p:spPr>
          <a:xfrm>
            <a:off x="2901601" y="2719137"/>
            <a:ext cx="1397528" cy="1981199"/>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1985387" y="254442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1985387" y="2544425"/>
                <a:ext cx="695861" cy="276999"/>
              </a:xfrm>
              <a:prstGeom prst="rect">
                <a:avLst/>
              </a:prstGeom>
              <a:blipFill rotWithShape="0">
                <a:blip r:embed="rId3"/>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755677" y="4561835"/>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755677" y="4561835"/>
                <a:ext cx="113401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698876" y="3493308"/>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9698876" y="3493308"/>
                <a:ext cx="686092" cy="280333"/>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6"/>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12</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7"/>
                <a:stretch>
                  <a:fillRect b="-17778"/>
                </a:stretch>
              </a:blipFill>
            </p:spPr>
            <p:txBody>
              <a:bodyPr/>
              <a:lstStyle/>
              <a:p>
                <a:r>
                  <a:rPr lang="en-US">
                    <a:noFill/>
                  </a:rPr>
                  <a:t> </a:t>
                </a:r>
              </a:p>
            </p:txBody>
          </p:sp>
        </mc:Fallback>
      </mc:AlternateContent>
      <p:sp>
        <p:nvSpPr>
          <p:cNvPr id="44" name="TextBox 43"/>
          <p:cNvSpPr txBox="1"/>
          <p:nvPr/>
        </p:nvSpPr>
        <p:spPr>
          <a:xfrm>
            <a:off x="1522530" y="1327484"/>
            <a:ext cx="1621574" cy="369332"/>
          </a:xfrm>
          <a:prstGeom prst="rect">
            <a:avLst/>
          </a:prstGeom>
          <a:noFill/>
        </p:spPr>
        <p:txBody>
          <a:bodyPr wrap="square" lIns="0" tIns="0" rIns="0" bIns="0" rtlCol="0">
            <a:spAutoFit/>
          </a:bodyPr>
          <a:lstStyle/>
          <a:p>
            <a:r>
              <a:rPr lang="en-US" sz="2400" dirty="0">
                <a:latin typeface="Karla" charset="0"/>
                <a:ea typeface="Karla" charset="0"/>
                <a:cs typeface="Karla" charset="0"/>
              </a:rPr>
              <a:t>Input layer </a:t>
            </a:r>
          </a:p>
        </p:txBody>
      </p:sp>
      <p:sp>
        <p:nvSpPr>
          <p:cNvPr id="45" name="TextBox 44"/>
          <p:cNvSpPr txBox="1"/>
          <p:nvPr/>
        </p:nvSpPr>
        <p:spPr>
          <a:xfrm>
            <a:off x="3925600" y="1369426"/>
            <a:ext cx="2170400" cy="369332"/>
          </a:xfrm>
          <a:prstGeom prst="rect">
            <a:avLst/>
          </a:prstGeom>
          <a:noFill/>
        </p:spPr>
        <p:txBody>
          <a:bodyPr wrap="square" lIns="0" tIns="0" rIns="0" bIns="0" rtlCol="0">
            <a:spAutoFit/>
          </a:bodyPr>
          <a:lstStyle/>
          <a:p>
            <a:r>
              <a:rPr lang="en-US" sz="2400" dirty="0">
                <a:latin typeface="Karla" charset="0"/>
                <a:ea typeface="Karla" charset="0"/>
                <a:cs typeface="Karla" charset="0"/>
              </a:rPr>
              <a:t>hidden layer 1</a:t>
            </a:r>
          </a:p>
        </p:txBody>
      </p:sp>
      <p:sp>
        <p:nvSpPr>
          <p:cNvPr id="46" name="TextBox 45"/>
          <p:cNvSpPr txBox="1"/>
          <p:nvPr/>
        </p:nvSpPr>
        <p:spPr>
          <a:xfrm>
            <a:off x="9244815" y="1366851"/>
            <a:ext cx="1966961" cy="369332"/>
          </a:xfrm>
          <a:prstGeom prst="rect">
            <a:avLst/>
          </a:prstGeom>
          <a:noFill/>
        </p:spPr>
        <p:txBody>
          <a:bodyPr wrap="square" lIns="0" tIns="0" rIns="0" bIns="0" rtlCol="0">
            <a:spAutoFit/>
          </a:bodyPr>
          <a:lstStyle/>
          <a:p>
            <a:r>
              <a:rPr lang="en-US" sz="2400" dirty="0">
                <a:latin typeface="Karla" charset="0"/>
                <a:ea typeface="Karla" charset="0"/>
                <a:cs typeface="Karla" charset="0"/>
              </a:rPr>
              <a:t>output layer </a:t>
            </a:r>
          </a:p>
        </p:txBody>
      </p:sp>
      <p:grpSp>
        <p:nvGrpSpPr>
          <p:cNvPr id="57" name="Group 56"/>
          <p:cNvGrpSpPr/>
          <p:nvPr/>
        </p:nvGrpSpPr>
        <p:grpSpPr>
          <a:xfrm>
            <a:off x="1743769" y="4110788"/>
            <a:ext cx="2555360" cy="1179095"/>
            <a:chOff x="3439720" y="1249823"/>
            <a:chExt cx="3963415" cy="1828800"/>
          </a:xfrm>
        </p:grpSpPr>
        <p:sp>
          <p:nvSpPr>
            <p:cNvPr id="58" name="Oval 5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Arrow Connector 58"/>
            <p:cNvCxnSpPr>
              <a:stCxn id="58" idx="6"/>
              <a:endCxn id="11" idx="2"/>
            </p:cNvCxnSpPr>
            <p:nvPr/>
          </p:nvCxnSpPr>
          <p:spPr>
            <a:xfrm>
              <a:off x="5268520" y="2164224"/>
              <a:ext cx="2134615"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60" name="Group 59"/>
          <p:cNvGrpSpPr/>
          <p:nvPr/>
        </p:nvGrpSpPr>
        <p:grpSpPr>
          <a:xfrm>
            <a:off x="6854487" y="3633477"/>
            <a:ext cx="2576623" cy="1701954"/>
            <a:chOff x="3312867" y="488446"/>
            <a:chExt cx="3996394" cy="2639765"/>
          </a:xfrm>
        </p:grpSpPr>
        <p:sp>
          <p:nvSpPr>
            <p:cNvPr id="61" name="Oval 60"/>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Arrow Connector 64"/>
            <p:cNvCxnSpPr/>
            <p:nvPr/>
          </p:nvCxnSpPr>
          <p:spPr>
            <a:xfrm flipV="1">
              <a:off x="5141667" y="488446"/>
              <a:ext cx="2167594" cy="17253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66" name="Group 65"/>
          <p:cNvGrpSpPr/>
          <p:nvPr/>
        </p:nvGrpSpPr>
        <p:grpSpPr>
          <a:xfrm>
            <a:off x="2922864" y="2126160"/>
            <a:ext cx="5131983" cy="2574176"/>
            <a:chOff x="-2818142" y="1299411"/>
            <a:chExt cx="7959809" cy="3992599"/>
          </a:xfrm>
        </p:grpSpPr>
        <p:sp>
          <p:nvSpPr>
            <p:cNvPr id="67" name="Oval 66"/>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p:cNvCxnSpPr>
              <a:stCxn id="58" idx="6"/>
              <a:endCxn id="14" idx="2"/>
            </p:cNvCxnSpPr>
            <p:nvPr/>
          </p:nvCxnSpPr>
          <p:spPr>
            <a:xfrm flipV="1">
              <a:off x="-2818142" y="2219129"/>
              <a:ext cx="2134615" cy="307288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71" name="Straight Arrow Connector 70"/>
          <p:cNvCxnSpPr>
            <a:stCxn id="67" idx="6"/>
          </p:cNvCxnSpPr>
          <p:nvPr/>
        </p:nvCxnSpPr>
        <p:spPr>
          <a:xfrm>
            <a:off x="8054847" y="2715708"/>
            <a:ext cx="1376263" cy="960005"/>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p:cNvSpPr txBox="1"/>
              <p:nvPr/>
            </p:nvSpPr>
            <p:spPr>
              <a:xfrm>
                <a:off x="7125493" y="2574166"/>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7125493" y="2574166"/>
                <a:ext cx="695861" cy="276999"/>
              </a:xfrm>
              <a:prstGeom prst="rect">
                <a:avLst/>
              </a:prstGeom>
              <a:blipFill rotWithShape="0">
                <a:blip r:embed="rId8"/>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7125493" y="4553809"/>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2</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553809"/>
                <a:ext cx="695861" cy="276999"/>
              </a:xfrm>
              <a:prstGeom prst="rect">
                <a:avLst/>
              </a:prstGeom>
              <a:blipFill rotWithShape="0">
                <a:blip r:embed="rId9"/>
                <a:stretch>
                  <a:fillRect b="-17778"/>
                </a:stretch>
              </a:blipFill>
            </p:spPr>
            <p:txBody>
              <a:bodyPr/>
              <a:lstStyle/>
              <a:p>
                <a:r>
                  <a:rPr lang="en-US">
                    <a:noFill/>
                  </a:rPr>
                  <a:t> </a:t>
                </a:r>
              </a:p>
            </p:txBody>
          </p:sp>
        </mc:Fallback>
      </mc:AlternateContent>
      <p:sp>
        <p:nvSpPr>
          <p:cNvPr id="74" name="Oval 73"/>
          <p:cNvSpPr>
            <a:spLocks noChangeAspect="1"/>
          </p:cNvSpPr>
          <p:nvPr/>
        </p:nvSpPr>
        <p:spPr>
          <a:xfrm>
            <a:off x="9452375" y="304392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6388223" y="1366851"/>
            <a:ext cx="2170400" cy="369332"/>
          </a:xfrm>
          <a:prstGeom prst="rect">
            <a:avLst/>
          </a:prstGeom>
          <a:solidFill>
            <a:schemeClr val="tx2">
              <a:lumMod val="20000"/>
              <a:lumOff val="80000"/>
            </a:schemeClr>
          </a:solidFill>
        </p:spPr>
        <p:txBody>
          <a:bodyPr wrap="square" lIns="0" tIns="0" rIns="0" bIns="0" rtlCol="0">
            <a:spAutoFit/>
          </a:bodyPr>
          <a:lstStyle/>
          <a:p>
            <a:r>
              <a:rPr lang="en-US" sz="2400" dirty="0">
                <a:latin typeface="Karla" charset="0"/>
                <a:ea typeface="Karla" charset="0"/>
                <a:cs typeface="Karla" charset="0"/>
              </a:rPr>
              <a:t>hidden layer </a:t>
            </a:r>
            <a:r>
              <a:rPr lang="en-US" sz="2400" i="1" dirty="0">
                <a:latin typeface="Cambria Math" charset="0"/>
                <a:ea typeface="Cambria Math" charset="0"/>
                <a:cs typeface="Cambria Math" charset="0"/>
              </a:rPr>
              <a:t>n</a:t>
            </a:r>
          </a:p>
        </p:txBody>
      </p:sp>
      <p:sp>
        <p:nvSpPr>
          <p:cNvPr id="38" name="TextBox 37"/>
          <p:cNvSpPr txBox="1"/>
          <p:nvPr/>
        </p:nvSpPr>
        <p:spPr>
          <a:xfrm>
            <a:off x="6046366" y="2449260"/>
            <a:ext cx="683714"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sp>
        <p:nvSpPr>
          <p:cNvPr id="39" name="TextBox 38"/>
          <p:cNvSpPr txBox="1"/>
          <p:nvPr/>
        </p:nvSpPr>
        <p:spPr>
          <a:xfrm>
            <a:off x="6035270" y="4458644"/>
            <a:ext cx="683714"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sp>
        <p:nvSpPr>
          <p:cNvPr id="40" name="TextBox 39"/>
          <p:cNvSpPr txBox="1"/>
          <p:nvPr/>
        </p:nvSpPr>
        <p:spPr>
          <a:xfrm>
            <a:off x="1755677" y="5812742"/>
            <a:ext cx="10012151"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will talk later about the choice of the number of layers.</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80211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Forward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100</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b="1" i="1" smtClean="0">
                                        <a:latin typeface="Cambria Math" charset="0"/>
                                      </a:rPr>
                                      <m:t>ℒ</m:t>
                                    </m:r>
                                  </m:num>
                                  <m:den>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3"/>
                          <a:stretch>
                            <a:fillRect l="-438514" t="-1149" r="-1351" b="-816092"/>
                          </a:stretch>
                        </a:blipFill>
                      </a:tcPr>
                    </a:tc>
                  </a:tr>
                  <a:tr h="514712">
                    <a:tc>
                      <a:txBody>
                        <a:bodyPr/>
                        <a:lstStyle/>
                        <a:p>
                          <a:endParaRPr lang="en-US"/>
                        </a:p>
                      </a:txBody>
                      <a:tcPr anchor="ctr">
                        <a:blipFill rotWithShape="0">
                          <a:blip r:embed="rId3"/>
                          <a:stretch>
                            <a:fillRect l="-224" t="-103529" r="-258072" b="-735294"/>
                          </a:stretch>
                        </a:blipFill>
                      </a:tcPr>
                    </a:tc>
                    <a:tc>
                      <a:txBody>
                        <a:bodyPr/>
                        <a:lstStyle/>
                        <a:p>
                          <a:endParaRPr lang="en-US"/>
                        </a:p>
                      </a:txBody>
                      <a:tcPr>
                        <a:blipFill rotWithShape="0">
                          <a:blip r:embed="rId3"/>
                          <a:stretch>
                            <a:fillRect l="-173256" t="-103529" r="-346124" b="-735294"/>
                          </a:stretch>
                        </a:blipFill>
                      </a:tcPr>
                    </a:tc>
                    <a:tc>
                      <a:txBody>
                        <a:bodyPr/>
                        <a:lstStyle/>
                        <a:p>
                          <a:endParaRPr lang="en-US"/>
                        </a:p>
                      </a:txBody>
                      <a:tcPr anchor="ctr">
                        <a:blipFill rotWithShape="0">
                          <a:blip r:embed="rId3"/>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3"/>
                          <a:stretch>
                            <a:fillRect l="-224" t="-190110" r="-258072" b="-586813"/>
                          </a:stretch>
                        </a:blipFill>
                      </a:tcPr>
                    </a:tc>
                    <a:tc>
                      <a:txBody>
                        <a:bodyPr/>
                        <a:lstStyle/>
                        <a:p>
                          <a:endParaRPr lang="en-US"/>
                        </a:p>
                      </a:txBody>
                      <a:tcPr>
                        <a:blipFill rotWithShape="0">
                          <a:blip r:embed="rId3"/>
                          <a:stretch>
                            <a:fillRect l="-173256" t="-190110" r="-346124" b="-586813"/>
                          </a:stretch>
                        </a:blipFill>
                      </a:tcPr>
                    </a:tc>
                    <a:tc>
                      <a:txBody>
                        <a:bodyPr/>
                        <a:lstStyle/>
                        <a:p>
                          <a:endParaRPr lang="en-US"/>
                        </a:p>
                      </a:txBody>
                      <a:tcPr anchor="ctr">
                        <a:blipFill rotWithShape="0">
                          <a:blip r:embed="rId3"/>
                          <a:stretch>
                            <a:fillRect l="-238176" t="-190110" r="-201689" b="-586813"/>
                          </a:stretch>
                        </a:blipFill>
                      </a:tcPr>
                    </a:tc>
                    <a:tc>
                      <a:txBody>
                        <a:bodyPr/>
                        <a:lstStyle/>
                        <a:p>
                          <a:endParaRPr lang="en-US"/>
                        </a:p>
                      </a:txBody>
                      <a:tcPr anchor="ctr">
                        <a:blipFill rotWithShape="0">
                          <a:blip r:embed="rId3"/>
                          <a:stretch>
                            <a:fillRect l="-337037" t="-190110" r="-101010" b="-586813"/>
                          </a:stretch>
                        </a:blipFill>
                      </a:tcPr>
                    </a:tc>
                    <a:tc>
                      <a:txBody>
                        <a:bodyPr/>
                        <a:lstStyle/>
                        <a:p>
                          <a:endParaRPr lang="en-US"/>
                        </a:p>
                      </a:txBody>
                      <a:tcPr anchor="ctr">
                        <a:blipFill rotWithShape="0">
                          <a:blip r:embed="rId3"/>
                          <a:stretch>
                            <a:fillRect l="-438514" t="-190110" r="-1351" b="-586813"/>
                          </a:stretch>
                        </a:blipFill>
                      </a:tcPr>
                    </a:tc>
                  </a:tr>
                  <a:tr h="551246">
                    <a:tc>
                      <a:txBody>
                        <a:bodyPr/>
                        <a:lstStyle/>
                        <a:p>
                          <a:endParaRPr lang="en-US"/>
                        </a:p>
                      </a:txBody>
                      <a:tcPr anchor="ctr">
                        <a:blipFill rotWithShape="0">
                          <a:blip r:embed="rId3"/>
                          <a:stretch>
                            <a:fillRect l="-224" t="-293333" r="-258072" b="-493333"/>
                          </a:stretch>
                        </a:blipFill>
                      </a:tcPr>
                    </a:tc>
                    <a:tc>
                      <a:txBody>
                        <a:bodyPr/>
                        <a:lstStyle/>
                        <a:p>
                          <a:endParaRPr lang="en-US"/>
                        </a:p>
                      </a:txBody>
                      <a:tcPr>
                        <a:blipFill rotWithShape="0">
                          <a:blip r:embed="rId3"/>
                          <a:stretch>
                            <a:fillRect l="-173256" t="-293333" r="-346124" b="-493333"/>
                          </a:stretch>
                        </a:blipFill>
                      </a:tcPr>
                    </a:tc>
                    <a:tc>
                      <a:txBody>
                        <a:bodyPr/>
                        <a:lstStyle/>
                        <a:p>
                          <a:endParaRPr lang="en-US"/>
                        </a:p>
                      </a:txBody>
                      <a:tcPr anchor="ctr">
                        <a:blipFill rotWithShape="0">
                          <a:blip r:embed="rId3"/>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3"/>
                          <a:stretch>
                            <a:fillRect l="-438514" t="-293333" r="-1351" b="-493333"/>
                          </a:stretch>
                        </a:blipFill>
                      </a:tcPr>
                    </a:tc>
                  </a:tr>
                  <a:tr h="633993">
                    <a:tc>
                      <a:txBody>
                        <a:bodyPr/>
                        <a:lstStyle/>
                        <a:p>
                          <a:endParaRPr lang="en-US"/>
                        </a:p>
                      </a:txBody>
                      <a:tcPr anchor="ctr">
                        <a:blipFill rotWithShape="0">
                          <a:blip r:embed="rId3"/>
                          <a:stretch>
                            <a:fillRect l="-224" t="-340385" r="-258072" b="-326923"/>
                          </a:stretch>
                        </a:blipFill>
                      </a:tcPr>
                    </a:tc>
                    <a:tc>
                      <a:txBody>
                        <a:bodyPr/>
                        <a:lstStyle/>
                        <a:p>
                          <a:endParaRPr lang="en-US"/>
                        </a:p>
                      </a:txBody>
                      <a:tcPr>
                        <a:blipFill rotWithShape="0">
                          <a:blip r:embed="rId3"/>
                          <a:stretch>
                            <a:fillRect l="-173256" t="-340385" r="-346124" b="-326923"/>
                          </a:stretch>
                        </a:blipFill>
                      </a:tcPr>
                    </a:tc>
                    <a:tc>
                      <a:txBody>
                        <a:bodyPr/>
                        <a:lstStyle/>
                        <a:p>
                          <a:endParaRPr lang="en-US"/>
                        </a:p>
                      </a:txBody>
                      <a:tcPr anchor="ctr">
                        <a:blipFill rotWithShape="0">
                          <a:blip r:embed="rId3"/>
                          <a:stretch>
                            <a:fillRect l="-238176" t="-340385" r="-201689" b="-326923"/>
                          </a:stretch>
                        </a:blipFill>
                      </a:tcPr>
                    </a:tc>
                    <a:tc>
                      <a:txBody>
                        <a:bodyPr/>
                        <a:lstStyle/>
                        <a:p>
                          <a:endParaRPr lang="en-US"/>
                        </a:p>
                      </a:txBody>
                      <a:tcPr anchor="ctr">
                        <a:blipFill rotWithShape="0">
                          <a:blip r:embed="rId3"/>
                          <a:stretch>
                            <a:fillRect l="-337037" t="-340385" r="-101010" b="-326923"/>
                          </a:stretch>
                        </a:blipFill>
                      </a:tcPr>
                    </a:tc>
                    <a:tc>
                      <a:txBody>
                        <a:bodyPr/>
                        <a:lstStyle/>
                        <a:p>
                          <a:endParaRPr lang="en-US"/>
                        </a:p>
                      </a:txBody>
                      <a:tcPr anchor="ctr">
                        <a:blipFill rotWithShape="0">
                          <a:blip r:embed="rId3"/>
                          <a:stretch>
                            <a:fillRect l="-438514" t="-340385" r="-1351" b="-326923"/>
                          </a:stretch>
                        </a:blipFill>
                      </a:tcPr>
                    </a:tc>
                  </a:tr>
                  <a:tr h="726313">
                    <a:tc>
                      <a:txBody>
                        <a:bodyPr/>
                        <a:lstStyle/>
                        <a:p>
                          <a:endParaRPr lang="en-US"/>
                        </a:p>
                      </a:txBody>
                      <a:tcPr anchor="ctr">
                        <a:blipFill rotWithShape="0">
                          <a:blip r:embed="rId3"/>
                          <a:stretch>
                            <a:fillRect l="-224" t="-381667" r="-258072" b="-183333"/>
                          </a:stretch>
                        </a:blipFill>
                      </a:tcPr>
                    </a:tc>
                    <a:tc>
                      <a:txBody>
                        <a:bodyPr/>
                        <a:lstStyle/>
                        <a:p>
                          <a:endParaRPr lang="en-US"/>
                        </a:p>
                      </a:txBody>
                      <a:tcPr>
                        <a:blipFill rotWithShape="0">
                          <a:blip r:embed="rId3"/>
                          <a:stretch>
                            <a:fillRect l="-173256" t="-381667" r="-346124" b="-183333"/>
                          </a:stretch>
                        </a:blipFill>
                      </a:tcPr>
                    </a:tc>
                    <a:tc>
                      <a:txBody>
                        <a:bodyPr/>
                        <a:lstStyle/>
                        <a:p>
                          <a:endParaRPr lang="en-US"/>
                        </a:p>
                      </a:txBody>
                      <a:tcPr anchor="ctr">
                        <a:blipFill rotWithShape="0">
                          <a:blip r:embed="rId3"/>
                          <a:stretch>
                            <a:fillRect l="-238176" t="-381667" r="-201689" b="-183333"/>
                          </a:stretch>
                        </a:blipFill>
                      </a:tcPr>
                    </a:tc>
                    <a:tc>
                      <a:txBody>
                        <a:bodyPr/>
                        <a:lstStyle/>
                        <a:p>
                          <a:endParaRPr lang="en-US"/>
                        </a:p>
                      </a:txBody>
                      <a:tcPr anchor="ctr">
                        <a:blipFill rotWithShape="0">
                          <a:blip r:embed="rId3"/>
                          <a:stretch>
                            <a:fillRect l="-337037" t="-381667" r="-101010" b="-183333"/>
                          </a:stretch>
                        </a:blipFill>
                      </a:tcPr>
                    </a:tc>
                    <a:tc>
                      <a:txBody>
                        <a:bodyPr/>
                        <a:lstStyle/>
                        <a:p>
                          <a:endParaRPr lang="en-US"/>
                        </a:p>
                      </a:txBody>
                      <a:tcPr anchor="ctr">
                        <a:blipFill rotWithShape="0">
                          <a:blip r:embed="rId3"/>
                          <a:stretch>
                            <a:fillRect l="-438514" t="-381667" r="-1351" b="-183333"/>
                          </a:stretch>
                        </a:blipFill>
                      </a:tcPr>
                    </a:tc>
                  </a:tr>
                  <a:tr h="552234">
                    <a:tc>
                      <a:txBody>
                        <a:bodyPr/>
                        <a:lstStyle/>
                        <a:p>
                          <a:endParaRPr lang="en-US"/>
                        </a:p>
                      </a:txBody>
                      <a:tcPr anchor="ctr">
                        <a:blipFill rotWithShape="0">
                          <a:blip r:embed="rId3"/>
                          <a:stretch>
                            <a:fillRect l="-224" t="-642222" r="-258072" b="-144444"/>
                          </a:stretch>
                        </a:blipFill>
                      </a:tcPr>
                    </a:tc>
                    <a:tc>
                      <a:txBody>
                        <a:bodyPr/>
                        <a:lstStyle/>
                        <a:p>
                          <a:endParaRPr lang="en-US"/>
                        </a:p>
                      </a:txBody>
                      <a:tcPr>
                        <a:blipFill rotWithShape="0">
                          <a:blip r:embed="rId3"/>
                          <a:stretch>
                            <a:fillRect l="-173256" t="-642222" r="-346124" b="-144444"/>
                          </a:stretch>
                        </a:blipFill>
                      </a:tcPr>
                    </a:tc>
                    <a:tc>
                      <a:txBody>
                        <a:bodyPr/>
                        <a:lstStyle/>
                        <a:p>
                          <a:endParaRPr lang="en-US"/>
                        </a:p>
                      </a:txBody>
                      <a:tcPr anchor="ctr">
                        <a:blipFill rotWithShape="0">
                          <a:blip r:embed="rId3"/>
                          <a:stretch>
                            <a:fillRect l="-238176" t="-642222" r="-201689" b="-144444"/>
                          </a:stretch>
                        </a:blipFill>
                      </a:tcPr>
                    </a:tc>
                    <a:tc>
                      <a:txBody>
                        <a:bodyPr/>
                        <a:lstStyle/>
                        <a:p>
                          <a:endParaRPr lang="en-US"/>
                        </a:p>
                      </a:txBody>
                      <a:tcPr anchor="ctr">
                        <a:blipFill rotWithShape="0">
                          <a:blip r:embed="rId3"/>
                          <a:stretch>
                            <a:fillRect l="-337037" t="-642222" r="-101010" b="-144444"/>
                          </a:stretch>
                        </a:blipFill>
                      </a:tcPr>
                    </a:tc>
                    <a:tc>
                      <a:txBody>
                        <a:bodyPr/>
                        <a:lstStyle/>
                        <a:p>
                          <a:endParaRPr lang="en-US"/>
                        </a:p>
                      </a:txBody>
                      <a:tcPr anchor="ctr">
                        <a:blipFill rotWithShape="0">
                          <a:blip r:embed="rId3"/>
                          <a:stretch>
                            <a:fillRect l="-438514" t="-642222" r="-1351" b="-144444"/>
                          </a:stretch>
                        </a:blipFill>
                      </a:tcPr>
                    </a:tc>
                  </a:tr>
                  <a:tr h="777367">
                    <a:tc>
                      <a:txBody>
                        <a:bodyPr/>
                        <a:lstStyle/>
                        <a:p>
                          <a:endParaRPr lang="en-US"/>
                        </a:p>
                      </a:txBody>
                      <a:tcPr anchor="ctr">
                        <a:blipFill rotWithShape="0">
                          <a:blip r:embed="rId3"/>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3"/>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605144"/>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605621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Backward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101</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BFC17E2D-0B5B-074C-8D35-173DA0FFB9B5}" type="mathplaceholder">
                                  <a:rPr lang="en-US" sz="1400" i="1" smtClean="0">
                                    <a:latin typeface="Cambria Math" charset="0"/>
                                  </a:rPr>
                                  <a:t>Type equation here.</a:t>
                                </a:fld>
                              </m:oMath>
                            </m:oMathPara>
                          </a14:m>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3"/>
                          <a:stretch>
                            <a:fillRect l="-206" t="-102353" r="-176289" b="-716471"/>
                          </a:stretch>
                        </a:blipFill>
                      </a:tcPr>
                    </a:tc>
                    <a:tc>
                      <a:txBody>
                        <a:bodyPr/>
                        <a:lstStyle/>
                        <a:p>
                          <a:endParaRPr lang="en-US"/>
                        </a:p>
                      </a:txBody>
                      <a:tcPr>
                        <a:blipFill rotWithShape="0">
                          <a:blip r:embed="rId3"/>
                          <a:stretch>
                            <a:fillRect l="-188372" t="-102353" r="-231395" b="-716471"/>
                          </a:stretch>
                        </a:blipFill>
                      </a:tcPr>
                    </a:tc>
                    <a:tc>
                      <a:txBody>
                        <a:bodyPr/>
                        <a:lstStyle/>
                        <a:p>
                          <a:endParaRPr lang="en-US"/>
                        </a:p>
                      </a:txBody>
                      <a:tcPr anchor="ctr">
                        <a:blipFill rotWithShape="0">
                          <a:blip r:embed="rId3"/>
                          <a:stretch>
                            <a:fillRect l="-251351" t="-102353" r="-101689" b="-71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3"/>
                          <a:stretch>
                            <a:fillRect l="-206" t="-191111" r="-176289" b="-576667"/>
                          </a:stretch>
                        </a:blipFill>
                      </a:tcPr>
                    </a:tc>
                    <a:tc>
                      <a:txBody>
                        <a:bodyPr/>
                        <a:lstStyle/>
                        <a:p>
                          <a:endParaRPr lang="en-US"/>
                        </a:p>
                      </a:txBody>
                      <a:tcPr>
                        <a:blipFill rotWithShape="0">
                          <a:blip r:embed="rId3"/>
                          <a:stretch>
                            <a:fillRect l="-188372" t="-191111" r="-231395" b="-576667"/>
                          </a:stretch>
                        </a:blipFill>
                      </a:tcPr>
                    </a:tc>
                    <a:tc>
                      <a:txBody>
                        <a:bodyPr/>
                        <a:lstStyle/>
                        <a:p>
                          <a:endParaRPr lang="en-US"/>
                        </a:p>
                      </a:txBody>
                      <a:tcPr anchor="ctr">
                        <a:blipFill rotWithShape="0">
                          <a:blip r:embed="rId3"/>
                          <a:stretch>
                            <a:fillRect l="-251351" t="-191111" r="-101689" b="-576667"/>
                          </a:stretch>
                        </a:blipFill>
                      </a:tcPr>
                    </a:tc>
                    <a:tc>
                      <a:txBody>
                        <a:bodyPr/>
                        <a:lstStyle/>
                        <a:p>
                          <a:endParaRPr lang="en-US"/>
                        </a:p>
                      </a:txBody>
                      <a:tcPr anchor="ctr">
                        <a:blipFill rotWithShape="0">
                          <a:blip r:embed="rId3"/>
                          <a:stretch>
                            <a:fillRect l="-350168" t="-191111" r="-1347" b="-576667"/>
                          </a:stretch>
                        </a:blipFill>
                      </a:tcPr>
                    </a:tc>
                  </a:tr>
                  <a:tr h="551246">
                    <a:tc>
                      <a:txBody>
                        <a:bodyPr/>
                        <a:lstStyle/>
                        <a:p>
                          <a:endParaRPr lang="en-US"/>
                        </a:p>
                      </a:txBody>
                      <a:tcPr anchor="ctr">
                        <a:blipFill rotWithShape="0">
                          <a:blip r:embed="rId3"/>
                          <a:stretch>
                            <a:fillRect l="-206" t="-287912" r="-176289" b="-470330"/>
                          </a:stretch>
                        </a:blipFill>
                      </a:tcPr>
                    </a:tc>
                    <a:tc>
                      <a:txBody>
                        <a:bodyPr/>
                        <a:lstStyle/>
                        <a:p>
                          <a:endParaRPr lang="en-US"/>
                        </a:p>
                      </a:txBody>
                      <a:tcPr>
                        <a:blipFill rotWithShape="0">
                          <a:blip r:embed="rId3"/>
                          <a:stretch>
                            <a:fillRect l="-188372" t="-287912" r="-231395" b="-470330"/>
                          </a:stretch>
                        </a:blipFill>
                      </a:tcPr>
                    </a:tc>
                    <a:tc>
                      <a:txBody>
                        <a:bodyPr/>
                        <a:lstStyle/>
                        <a:p>
                          <a:endParaRPr lang="en-US"/>
                        </a:p>
                      </a:txBody>
                      <a:tcPr anchor="ctr">
                        <a:blipFill rotWithShape="0">
                          <a:blip r:embed="rId3"/>
                          <a:stretch>
                            <a:fillRect l="-251351" t="-287912" r="-101689" b="-47033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3"/>
                          <a:stretch>
                            <a:fillRect l="-206" t="-339423" r="-176289" b="-311538"/>
                          </a:stretch>
                        </a:blipFill>
                      </a:tcPr>
                    </a:tc>
                    <a:tc>
                      <a:txBody>
                        <a:bodyPr/>
                        <a:lstStyle/>
                        <a:p>
                          <a:endParaRPr lang="en-US"/>
                        </a:p>
                      </a:txBody>
                      <a:tcPr>
                        <a:blipFill rotWithShape="0">
                          <a:blip r:embed="rId3"/>
                          <a:stretch>
                            <a:fillRect l="-188372" t="-339423" r="-231395" b="-311538"/>
                          </a:stretch>
                        </a:blipFill>
                      </a:tcPr>
                    </a:tc>
                    <a:tc>
                      <a:txBody>
                        <a:bodyPr/>
                        <a:lstStyle/>
                        <a:p>
                          <a:endParaRPr lang="en-US"/>
                        </a:p>
                      </a:txBody>
                      <a:tcPr anchor="ctr">
                        <a:blipFill rotWithShape="0">
                          <a:blip r:embed="rId3"/>
                          <a:stretch>
                            <a:fillRect l="-251351" t="-339423" r="-101689" b="-311538"/>
                          </a:stretch>
                        </a:blipFill>
                      </a:tcPr>
                    </a:tc>
                    <a:tc>
                      <a:txBody>
                        <a:bodyPr/>
                        <a:lstStyle/>
                        <a:p>
                          <a:endParaRPr lang="en-US"/>
                        </a:p>
                      </a:txBody>
                      <a:tcPr anchor="ctr">
                        <a:blipFill rotWithShape="0">
                          <a:blip r:embed="rId3"/>
                          <a:stretch>
                            <a:fillRect l="-350168" t="-339423" r="-1347" b="-311538"/>
                          </a:stretch>
                        </a:blipFill>
                      </a:tcPr>
                    </a:tc>
                  </a:tr>
                  <a:tr h="551246">
                    <a:tc>
                      <a:txBody>
                        <a:bodyPr/>
                        <a:lstStyle/>
                        <a:p>
                          <a:endParaRPr lang="en-US"/>
                        </a:p>
                      </a:txBody>
                      <a:tcPr anchor="ctr">
                        <a:blipFill rotWithShape="0">
                          <a:blip r:embed="rId3"/>
                          <a:stretch>
                            <a:fillRect l="-206" t="-502198" r="-176289" b="-256044"/>
                          </a:stretch>
                        </a:blipFill>
                      </a:tcPr>
                    </a:tc>
                    <a:tc>
                      <a:txBody>
                        <a:bodyPr/>
                        <a:lstStyle/>
                        <a:p>
                          <a:endParaRPr lang="en-US"/>
                        </a:p>
                      </a:txBody>
                      <a:tcPr>
                        <a:blipFill rotWithShape="0">
                          <a:blip r:embed="rId3"/>
                          <a:stretch>
                            <a:fillRect l="-188372" t="-502198" r="-231395" b="-256044"/>
                          </a:stretch>
                        </a:blipFill>
                      </a:tcPr>
                    </a:tc>
                    <a:tc>
                      <a:txBody>
                        <a:bodyPr/>
                        <a:lstStyle/>
                        <a:p>
                          <a:endParaRPr lang="en-US"/>
                        </a:p>
                      </a:txBody>
                      <a:tcPr anchor="ctr">
                        <a:blipFill rotWithShape="0">
                          <a:blip r:embed="rId3"/>
                          <a:stretch>
                            <a:fillRect l="-251351" t="-502198" r="-101689" b="-256044"/>
                          </a:stretch>
                        </a:blipFill>
                      </a:tcPr>
                    </a:tc>
                    <a:tc>
                      <a:txBody>
                        <a:bodyPr/>
                        <a:lstStyle/>
                        <a:p>
                          <a:endParaRPr lang="en-US"/>
                        </a:p>
                      </a:txBody>
                      <a:tcPr anchor="ctr">
                        <a:blipFill rotWithShape="0">
                          <a:blip r:embed="rId3"/>
                          <a:stretch>
                            <a:fillRect l="-350168" t="-502198" r="-1347" b="-256044"/>
                          </a:stretch>
                        </a:blipFill>
                      </a:tcPr>
                    </a:tc>
                  </a:tr>
                  <a:tr h="552234">
                    <a:tc>
                      <a:txBody>
                        <a:bodyPr/>
                        <a:lstStyle/>
                        <a:p>
                          <a:endParaRPr lang="en-US"/>
                        </a:p>
                      </a:txBody>
                      <a:tcPr anchor="ctr">
                        <a:blipFill rotWithShape="0">
                          <a:blip r:embed="rId3"/>
                          <a:stretch>
                            <a:fillRect l="-206" t="-608889" r="-176289" b="-158889"/>
                          </a:stretch>
                        </a:blipFill>
                      </a:tcPr>
                    </a:tc>
                    <a:tc>
                      <a:txBody>
                        <a:bodyPr/>
                        <a:lstStyle/>
                        <a:p>
                          <a:endParaRPr lang="en-US"/>
                        </a:p>
                      </a:txBody>
                      <a:tcPr>
                        <a:blipFill rotWithShape="0">
                          <a:blip r:embed="rId3"/>
                          <a:stretch>
                            <a:fillRect l="-188372" t="-608889" r="-231395" b="-158889"/>
                          </a:stretch>
                        </a:blipFill>
                      </a:tcPr>
                    </a:tc>
                    <a:tc>
                      <a:txBody>
                        <a:bodyPr/>
                        <a:lstStyle/>
                        <a:p>
                          <a:endParaRPr lang="en-US"/>
                        </a:p>
                      </a:txBody>
                      <a:tcPr anchor="ctr">
                        <a:blipFill rotWithShape="0">
                          <a:blip r:embed="rId3"/>
                          <a:stretch>
                            <a:fillRect l="-251351" t="-608889" r="-101689" b="-158889"/>
                          </a:stretch>
                        </a:blipFill>
                      </a:tcPr>
                    </a:tc>
                    <a:tc>
                      <a:txBody>
                        <a:bodyPr/>
                        <a:lstStyle/>
                        <a:p>
                          <a:endParaRPr lang="en-US"/>
                        </a:p>
                      </a:txBody>
                      <a:tcPr anchor="ctr">
                        <a:blipFill rotWithShape="0">
                          <a:blip r:embed="rId3"/>
                          <a:stretch>
                            <a:fillRect l="-350168" t="-608889" r="-1347" b="-158889"/>
                          </a:stretch>
                        </a:blipFill>
                      </a:tcPr>
                    </a:tc>
                  </a:tr>
                  <a:tr h="777367">
                    <a:tc>
                      <a:txBody>
                        <a:bodyPr/>
                        <a:lstStyle/>
                        <a:p>
                          <a:endParaRPr lang="en-US"/>
                        </a:p>
                      </a:txBody>
                      <a:tcPr anchor="ctr">
                        <a:blipFill rotWithShape="0">
                          <a:blip r:embed="rId3"/>
                          <a:stretch>
                            <a:fillRect l="-206" t="-498438" r="-176289" b="-11719"/>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3"/>
                          <a:stretch>
                            <a:fillRect l="-350168" t="-498438" r="-1347" b="-11719"/>
                          </a:stretch>
                        </a:blipFill>
                      </a:tcPr>
                    </a:tc>
                  </a:tr>
                </a:tbl>
              </a:graphicData>
            </a:graphic>
          </p:graphicFrame>
        </mc:Fallback>
      </mc:AlternateContent>
      <p:sp>
        <p:nvSpPr>
          <p:cNvPr id="6" name="Down Arrow 5"/>
          <p:cNvSpPr/>
          <p:nvPr/>
        </p:nvSpPr>
        <p:spPr>
          <a:xfrm flipV="1">
            <a:off x="10877857" y="1334784"/>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8724446" y="3085152"/>
            <a:ext cx="3480638" cy="461665"/>
          </a:xfrm>
          <a:prstGeom prst="rect">
            <a:avLst/>
          </a:prstGeom>
          <a:noFill/>
        </p:spPr>
        <p:txBody>
          <a:bodyPr wrap="square" rtlCol="0">
            <a:spAutoFit/>
          </a:bodyPr>
          <a:lstStyle/>
          <a:p>
            <a:pPr algn="ctr"/>
            <a:r>
              <a:rPr lang="en-US" sz="2400" dirty="0" smtClean="0">
                <a:latin typeface="Karla" charset="0"/>
                <a:ea typeface="Karla" charset="0"/>
                <a:cs typeface="Karla" charset="0"/>
              </a:rPr>
              <a:t>Store all </a:t>
            </a:r>
            <a:r>
              <a:rPr lang="en-US" sz="2400" smtClean="0">
                <a:latin typeface="Karla" charset="0"/>
                <a:ea typeface="Karla" charset="0"/>
                <a:cs typeface="Karla" charset="0"/>
              </a:rPr>
              <a:t>these values</a:t>
            </a:r>
            <a:endParaRPr lang="en-US" sz="2400">
              <a:latin typeface="Karla" charset="0"/>
              <a:ea typeface="Karla" charset="0"/>
              <a:cs typeface="Karla" charset="0"/>
            </a:endParaRPr>
          </a:p>
        </p:txBody>
      </p:sp>
      <p:sp>
        <p:nvSpPr>
          <p:cNvPr id="7" name="Down Arrow 6"/>
          <p:cNvSpPr/>
          <p:nvPr/>
        </p:nvSpPr>
        <p:spPr>
          <a:xfrm>
            <a:off x="9548490" y="142862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3397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2922864" y="2204535"/>
            <a:ext cx="5131983" cy="2966064"/>
            <a:chOff x="-2818142" y="1299411"/>
            <a:chExt cx="7959809" cy="4600426"/>
          </a:xfrm>
        </p:grpSpPr>
        <p:sp>
          <p:nvSpPr>
            <p:cNvPr id="67" name="Oval 66"/>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p:cNvCxnSpPr>
              <a:stCxn id="58" idx="6"/>
              <a:endCxn id="14" idx="2"/>
            </p:cNvCxnSpPr>
            <p:nvPr/>
          </p:nvCxnSpPr>
          <p:spPr>
            <a:xfrm flipV="1">
              <a:off x="-2818142" y="2358150"/>
              <a:ext cx="2098471" cy="354168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p:cNvSpPr txBox="1"/>
              <p:nvPr/>
            </p:nvSpPr>
            <p:spPr>
              <a:xfrm>
                <a:off x="7117368" y="25949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7117368" y="2594910"/>
                <a:ext cx="695861" cy="276999"/>
              </a:xfrm>
              <a:prstGeom prst="rect">
                <a:avLst/>
              </a:prstGeom>
              <a:blipFill rotWithShape="0">
                <a:blip r:embed="rId3"/>
                <a:stretch>
                  <a:fillRect b="-15556"/>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Anatomy of artificial neural network (ANN)</a:t>
            </a:r>
          </a:p>
        </p:txBody>
      </p:sp>
      <p:grpSp>
        <p:nvGrpSpPr>
          <p:cNvPr id="9" name="Group 8"/>
          <p:cNvGrpSpPr/>
          <p:nvPr/>
        </p:nvGrpSpPr>
        <p:grpSpPr>
          <a:xfrm>
            <a:off x="1722506" y="2599852"/>
            <a:ext cx="2553320" cy="1179095"/>
            <a:chOff x="3312867" y="1299411"/>
            <a:chExt cx="3960251" cy="1828800"/>
          </a:xfrm>
        </p:grpSpPr>
        <p:sp>
          <p:nvSpPr>
            <p:cNvPr id="4" name="Oval 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4" idx="6"/>
              <a:endCxn id="14" idx="2"/>
            </p:cNvCxnSpPr>
            <p:nvPr/>
          </p:nvCxnSpPr>
          <p:spPr>
            <a:xfrm flipV="1">
              <a:off x="5141667" y="1745005"/>
              <a:ext cx="2131451" cy="46880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a:stCxn id="4" idx="6"/>
            <a:endCxn id="11" idx="2"/>
          </p:cNvCxnSpPr>
          <p:nvPr/>
        </p:nvCxnSpPr>
        <p:spPr>
          <a:xfrm>
            <a:off x="2901601" y="3189400"/>
            <a:ext cx="1397526" cy="243224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1985387" y="3014688"/>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1985387" y="3014688"/>
                <a:ext cx="695861" cy="276999"/>
              </a:xfrm>
              <a:prstGeom prst="rect">
                <a:avLst/>
              </a:prstGeom>
              <a:blipFill rotWithShape="0">
                <a:blip r:embed="rId4"/>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755677" y="5032098"/>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755677" y="5032098"/>
                <a:ext cx="1134018" cy="276999"/>
              </a:xfrm>
              <a:prstGeom prst="rect">
                <a:avLst/>
              </a:prstGeom>
              <a:blipFill rotWithShape="0">
                <a:blip r:embed="rId5"/>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698876" y="3963571"/>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9698876" y="3963571"/>
                <a:ext cx="686092" cy="280333"/>
              </a:xfrm>
              <a:prstGeom prst="rect">
                <a:avLst/>
              </a:prstGeom>
              <a:blipFill rotWithShape="0">
                <a:blip r:embed="rId6"/>
                <a:stretch>
                  <a:fillRect b="-4348"/>
                </a:stretch>
              </a:blipFill>
            </p:spPr>
            <p:txBody>
              <a:bodyPr/>
              <a:lstStyle/>
              <a:p>
                <a:r>
                  <a:rPr lang="en-US">
                    <a:noFill/>
                  </a:rPr>
                  <a:t> </a:t>
                </a:r>
              </a:p>
            </p:txBody>
          </p:sp>
        </mc:Fallback>
      </mc:AlternateContent>
      <p:grpSp>
        <p:nvGrpSpPr>
          <p:cNvPr id="7" name="Group 6"/>
          <p:cNvGrpSpPr/>
          <p:nvPr/>
        </p:nvGrpSpPr>
        <p:grpSpPr>
          <a:xfrm>
            <a:off x="4275826" y="2297595"/>
            <a:ext cx="1179095" cy="1179095"/>
            <a:chOff x="4299129" y="2129588"/>
            <a:chExt cx="1179095" cy="1179095"/>
          </a:xfrm>
        </p:grpSpPr>
        <p:sp>
          <p:nvSpPr>
            <p:cNvPr id="14" name="Oval 13"/>
            <p:cNvSpPr>
              <a:spLocks noChangeAspect="1"/>
            </p:cNvSpPr>
            <p:nvPr/>
          </p:nvSpPr>
          <p:spPr>
            <a:xfrm>
              <a:off x="4299129" y="21295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7"/>
                  <a:stretch>
                    <a:fillRect b="-15556"/>
                  </a:stretch>
                </a:blipFill>
              </p:spPr>
              <p:txBody>
                <a:bodyPr/>
                <a:lstStyle/>
                <a:p>
                  <a:r>
                    <a:rPr lang="en-US">
                      <a:noFill/>
                    </a:rPr>
                    <a:t> </a:t>
                  </a:r>
                </a:p>
              </p:txBody>
            </p:sp>
          </mc:Fallback>
        </mc:AlternateContent>
      </p:grpSp>
      <p:grpSp>
        <p:nvGrpSpPr>
          <p:cNvPr id="10" name="Group 9"/>
          <p:cNvGrpSpPr/>
          <p:nvPr/>
        </p:nvGrpSpPr>
        <p:grpSpPr>
          <a:xfrm>
            <a:off x="4299127" y="5032098"/>
            <a:ext cx="1179095" cy="1179095"/>
            <a:chOff x="4299129" y="4110788"/>
            <a:chExt cx="1179095" cy="1179095"/>
          </a:xfrm>
        </p:grpSpPr>
        <p:sp>
          <p:nvSpPr>
            <p:cNvPr id="11" name="Oval 10"/>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13</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8"/>
                  <a:stretch>
                    <a:fillRect b="-15217"/>
                  </a:stretch>
                </a:blipFill>
              </p:spPr>
              <p:txBody>
                <a:bodyPr/>
                <a:lstStyle/>
                <a:p>
                  <a:r>
                    <a:rPr lang="en-US">
                      <a:noFill/>
                    </a:rPr>
                    <a:t> </a:t>
                  </a:r>
                </a:p>
              </p:txBody>
            </p:sp>
          </mc:Fallback>
        </mc:AlternateContent>
      </p:grpSp>
      <p:sp>
        <p:nvSpPr>
          <p:cNvPr id="44" name="TextBox 43"/>
          <p:cNvSpPr txBox="1"/>
          <p:nvPr/>
        </p:nvSpPr>
        <p:spPr>
          <a:xfrm>
            <a:off x="1522530" y="922533"/>
            <a:ext cx="1621574" cy="369332"/>
          </a:xfrm>
          <a:prstGeom prst="rect">
            <a:avLst/>
          </a:prstGeom>
          <a:noFill/>
        </p:spPr>
        <p:txBody>
          <a:bodyPr wrap="square" lIns="0" tIns="0" rIns="0" bIns="0" rtlCol="0">
            <a:spAutoFit/>
          </a:bodyPr>
          <a:lstStyle/>
          <a:p>
            <a:r>
              <a:rPr lang="en-US" sz="2400" dirty="0">
                <a:latin typeface="Karla" charset="0"/>
                <a:ea typeface="Karla" charset="0"/>
                <a:cs typeface="Karla" charset="0"/>
              </a:rPr>
              <a:t>Input layer </a:t>
            </a:r>
          </a:p>
        </p:txBody>
      </p:sp>
      <p:sp>
        <p:nvSpPr>
          <p:cNvPr id="45" name="TextBox 44"/>
          <p:cNvSpPr txBox="1"/>
          <p:nvPr/>
        </p:nvSpPr>
        <p:spPr>
          <a:xfrm>
            <a:off x="3925600" y="964475"/>
            <a:ext cx="2170400" cy="738664"/>
          </a:xfrm>
          <a:prstGeom prst="rect">
            <a:avLst/>
          </a:prstGeom>
          <a:noFill/>
        </p:spPr>
        <p:txBody>
          <a:bodyPr wrap="square" lIns="0" tIns="0" rIns="0" bIns="0" rtlCol="0">
            <a:spAutoFit/>
          </a:bodyPr>
          <a:lstStyle/>
          <a:p>
            <a:pPr algn="ctr"/>
            <a:r>
              <a:rPr lang="en-US" sz="2400" dirty="0">
                <a:latin typeface="Karla" charset="0"/>
                <a:ea typeface="Karla" charset="0"/>
                <a:cs typeface="Karla" charset="0"/>
              </a:rPr>
              <a:t>hidden layer 1, 3 nodes</a:t>
            </a:r>
          </a:p>
        </p:txBody>
      </p:sp>
      <p:sp>
        <p:nvSpPr>
          <p:cNvPr id="46" name="TextBox 45"/>
          <p:cNvSpPr txBox="1"/>
          <p:nvPr/>
        </p:nvSpPr>
        <p:spPr>
          <a:xfrm>
            <a:off x="9244815" y="961900"/>
            <a:ext cx="1966961" cy="369332"/>
          </a:xfrm>
          <a:prstGeom prst="rect">
            <a:avLst/>
          </a:prstGeom>
          <a:noFill/>
        </p:spPr>
        <p:txBody>
          <a:bodyPr wrap="square" lIns="0" tIns="0" rIns="0" bIns="0" rtlCol="0">
            <a:spAutoFit/>
          </a:bodyPr>
          <a:lstStyle/>
          <a:p>
            <a:r>
              <a:rPr lang="en-US" sz="2400" dirty="0">
                <a:latin typeface="Karla" charset="0"/>
                <a:ea typeface="Karla" charset="0"/>
                <a:cs typeface="Karla" charset="0"/>
              </a:rPr>
              <a:t>output layer </a:t>
            </a:r>
          </a:p>
        </p:txBody>
      </p:sp>
      <p:grpSp>
        <p:nvGrpSpPr>
          <p:cNvPr id="57" name="Group 56"/>
          <p:cNvGrpSpPr/>
          <p:nvPr/>
        </p:nvGrpSpPr>
        <p:grpSpPr>
          <a:xfrm>
            <a:off x="1743769" y="4581051"/>
            <a:ext cx="2555358" cy="1179095"/>
            <a:chOff x="3439720" y="1249823"/>
            <a:chExt cx="3963412" cy="1828800"/>
          </a:xfrm>
        </p:grpSpPr>
        <p:sp>
          <p:nvSpPr>
            <p:cNvPr id="58" name="Oval 5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Arrow Connector 58"/>
            <p:cNvCxnSpPr>
              <a:stCxn id="58" idx="6"/>
              <a:endCxn id="11" idx="2"/>
            </p:cNvCxnSpPr>
            <p:nvPr/>
          </p:nvCxnSpPr>
          <p:spPr>
            <a:xfrm>
              <a:off x="5268520" y="2164224"/>
              <a:ext cx="2134612" cy="67932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71" name="Straight Arrow Connector 70"/>
          <p:cNvCxnSpPr>
            <a:stCxn id="67" idx="6"/>
            <a:endCxn id="74" idx="2"/>
          </p:cNvCxnSpPr>
          <p:nvPr/>
        </p:nvCxnSpPr>
        <p:spPr>
          <a:xfrm>
            <a:off x="8054847" y="2794083"/>
            <a:ext cx="1365318" cy="134857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6854487" y="4142659"/>
            <a:ext cx="2565678" cy="2041860"/>
            <a:chOff x="6854487" y="3672396"/>
            <a:chExt cx="2565678" cy="2041860"/>
          </a:xfrm>
        </p:grpSpPr>
        <p:grpSp>
          <p:nvGrpSpPr>
            <p:cNvPr id="60" name="Group 59"/>
            <p:cNvGrpSpPr/>
            <p:nvPr/>
          </p:nvGrpSpPr>
          <p:grpSpPr>
            <a:xfrm>
              <a:off x="6854487" y="3672396"/>
              <a:ext cx="2565678" cy="2041860"/>
              <a:chOff x="3312867" y="548811"/>
              <a:chExt cx="3979419" cy="3166965"/>
            </a:xfrm>
          </p:grpSpPr>
          <p:sp>
            <p:nvSpPr>
              <p:cNvPr id="61" name="Oval 60"/>
              <p:cNvSpPr>
                <a:spLocks noChangeAspect="1"/>
              </p:cNvSpPr>
              <p:nvPr/>
            </p:nvSpPr>
            <p:spPr>
              <a:xfrm>
                <a:off x="3312867" y="1886976"/>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Arrow Connector 64"/>
              <p:cNvCxnSpPr>
                <a:stCxn id="61" idx="6"/>
                <a:endCxn id="74" idx="2"/>
              </p:cNvCxnSpPr>
              <p:nvPr/>
            </p:nvCxnSpPr>
            <p:spPr>
              <a:xfrm flipV="1">
                <a:off x="5141667" y="548811"/>
                <a:ext cx="2150619" cy="22525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3" name="TextBox 72"/>
                <p:cNvSpPr txBox="1"/>
                <p:nvPr/>
              </p:nvSpPr>
              <p:spPr>
                <a:xfrm>
                  <a:off x="7125493" y="4971822"/>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3</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971822"/>
                  <a:ext cx="695861" cy="276999"/>
                </a:xfrm>
                <a:prstGeom prst="rect">
                  <a:avLst/>
                </a:prstGeom>
                <a:blipFill rotWithShape="0">
                  <a:blip r:embed="rId9"/>
                  <a:stretch>
                    <a:fillRect b="-15556"/>
                  </a:stretch>
                </a:blipFill>
              </p:spPr>
              <p:txBody>
                <a:bodyPr/>
                <a:lstStyle/>
                <a:p>
                  <a:r>
                    <a:rPr lang="en-US">
                      <a:noFill/>
                    </a:rPr>
                    <a:t> </a:t>
                  </a:r>
                </a:p>
              </p:txBody>
            </p:sp>
          </mc:Fallback>
        </mc:AlternateContent>
      </p:grpSp>
      <p:sp>
        <p:nvSpPr>
          <p:cNvPr id="74" name="Oval 73"/>
          <p:cNvSpPr>
            <a:spLocks noChangeAspect="1"/>
          </p:cNvSpPr>
          <p:nvPr/>
        </p:nvSpPr>
        <p:spPr>
          <a:xfrm>
            <a:off x="9420165" y="355311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6388223" y="961900"/>
            <a:ext cx="2170400" cy="738664"/>
          </a:xfrm>
          <a:prstGeom prst="rect">
            <a:avLst/>
          </a:prstGeom>
          <a:noFill/>
        </p:spPr>
        <p:txBody>
          <a:bodyPr wrap="square" lIns="0" tIns="0" rIns="0" bIns="0" rtlCol="0">
            <a:spAutoFit/>
          </a:bodyPr>
          <a:lstStyle/>
          <a:p>
            <a:r>
              <a:rPr lang="en-US" sz="2400" dirty="0">
                <a:latin typeface="Karla" charset="0"/>
                <a:ea typeface="Karla" charset="0"/>
                <a:cs typeface="Karla" charset="0"/>
              </a:rPr>
              <a:t>hidden layer </a:t>
            </a:r>
            <a:r>
              <a:rPr lang="en-US" sz="2400" i="1" dirty="0">
                <a:latin typeface="Cambria Math" charset="0"/>
                <a:ea typeface="Cambria Math" charset="0"/>
                <a:cs typeface="Cambria Math" charset="0"/>
              </a:rPr>
              <a:t>n</a:t>
            </a:r>
          </a:p>
          <a:p>
            <a:pPr algn="ctr"/>
            <a:r>
              <a:rPr lang="en-US" sz="2400" i="1" dirty="0">
                <a:latin typeface="Karla" charset="0"/>
                <a:ea typeface="Karla" charset="0"/>
                <a:cs typeface="Karla" charset="0"/>
              </a:rPr>
              <a:t>3 nodes</a:t>
            </a:r>
          </a:p>
        </p:txBody>
      </p:sp>
      <p:sp>
        <p:nvSpPr>
          <p:cNvPr id="39" name="TextBox 38"/>
          <p:cNvSpPr txBox="1"/>
          <p:nvPr/>
        </p:nvSpPr>
        <p:spPr>
          <a:xfrm>
            <a:off x="5995029" y="3963571"/>
            <a:ext cx="683714"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grpSp>
        <p:nvGrpSpPr>
          <p:cNvPr id="41" name="Group 40"/>
          <p:cNvGrpSpPr/>
          <p:nvPr/>
        </p:nvGrpSpPr>
        <p:grpSpPr>
          <a:xfrm>
            <a:off x="4220313" y="3618593"/>
            <a:ext cx="1179095" cy="1179095"/>
            <a:chOff x="4299129" y="4110788"/>
            <a:chExt cx="1179095" cy="1179095"/>
          </a:xfrm>
        </p:grpSpPr>
        <p:sp>
          <p:nvSpPr>
            <p:cNvPr id="47" name="Oval 46"/>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12</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0"/>
                  <a:stretch>
                    <a:fillRect b="-15217"/>
                  </a:stretch>
                </a:blipFill>
              </p:spPr>
              <p:txBody>
                <a:bodyPr/>
                <a:lstStyle/>
                <a:p>
                  <a:r>
                    <a:rPr lang="en-US">
                      <a:noFill/>
                    </a:rPr>
                    <a:t> </a:t>
                  </a:r>
                </a:p>
              </p:txBody>
            </p:sp>
          </mc:Fallback>
        </mc:AlternateContent>
      </p:grpSp>
      <p:cxnSp>
        <p:nvCxnSpPr>
          <p:cNvPr id="49" name="Straight Arrow Connector 48"/>
          <p:cNvCxnSpPr>
            <a:stCxn id="4" idx="6"/>
            <a:endCxn id="47" idx="2"/>
          </p:cNvCxnSpPr>
          <p:nvPr/>
        </p:nvCxnSpPr>
        <p:spPr>
          <a:xfrm>
            <a:off x="2901601" y="3189400"/>
            <a:ext cx="1318712" cy="101874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31" idx="3"/>
            <a:endCxn id="47" idx="2"/>
          </p:cNvCxnSpPr>
          <p:nvPr/>
        </p:nvCxnSpPr>
        <p:spPr>
          <a:xfrm flipV="1">
            <a:off x="2889695" y="4208141"/>
            <a:ext cx="1330618" cy="96245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55" name="Group 54"/>
          <p:cNvGrpSpPr/>
          <p:nvPr/>
        </p:nvGrpSpPr>
        <p:grpSpPr>
          <a:xfrm>
            <a:off x="6820239" y="3592017"/>
            <a:ext cx="1179095" cy="1179095"/>
            <a:chOff x="4299129" y="4110788"/>
            <a:chExt cx="1179095" cy="1179095"/>
          </a:xfrm>
        </p:grpSpPr>
        <p:sp>
          <p:nvSpPr>
            <p:cNvPr id="56" name="Oval 55"/>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2</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1"/>
                  <a:stretch>
                    <a:fillRect b="-15556"/>
                  </a:stretch>
                </a:blipFill>
              </p:spPr>
              <p:txBody>
                <a:bodyPr/>
                <a:lstStyle/>
                <a:p>
                  <a:r>
                    <a:rPr lang="en-US">
                      <a:noFill/>
                    </a:rPr>
                    <a:t> </a:t>
                  </a:r>
                </a:p>
              </p:txBody>
            </p:sp>
          </mc:Fallback>
        </mc:AlternateContent>
      </p:grpSp>
      <p:cxnSp>
        <p:nvCxnSpPr>
          <p:cNvPr id="63" name="Straight Arrow Connector 62"/>
          <p:cNvCxnSpPr>
            <a:stCxn id="56" idx="6"/>
            <a:endCxn id="74" idx="2"/>
          </p:cNvCxnSpPr>
          <p:nvPr/>
        </p:nvCxnSpPr>
        <p:spPr>
          <a:xfrm flipV="1">
            <a:off x="7999334" y="4142659"/>
            <a:ext cx="1420831" cy="3890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70818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2922864" y="2204535"/>
            <a:ext cx="5131983" cy="2966064"/>
            <a:chOff x="-2818142" y="1299411"/>
            <a:chExt cx="7959809" cy="4600426"/>
          </a:xfrm>
        </p:grpSpPr>
        <p:sp>
          <p:nvSpPr>
            <p:cNvPr id="67" name="Oval 66"/>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p:cNvCxnSpPr>
              <a:stCxn id="58" idx="6"/>
              <a:endCxn id="14" idx="2"/>
            </p:cNvCxnSpPr>
            <p:nvPr/>
          </p:nvCxnSpPr>
          <p:spPr>
            <a:xfrm flipV="1">
              <a:off x="-2818142" y="2358150"/>
              <a:ext cx="2098471" cy="354168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p:cNvSpPr txBox="1"/>
              <p:nvPr/>
            </p:nvSpPr>
            <p:spPr>
              <a:xfrm>
                <a:off x="7117368" y="25949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7117368" y="2594910"/>
                <a:ext cx="695861" cy="276999"/>
              </a:xfrm>
              <a:prstGeom prst="rect">
                <a:avLst/>
              </a:prstGeom>
              <a:blipFill rotWithShape="0">
                <a:blip r:embed="rId3"/>
                <a:stretch>
                  <a:fillRect b="-15556"/>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Anatomy of artificial neural network (ANN)</a:t>
            </a:r>
          </a:p>
        </p:txBody>
      </p:sp>
      <p:grpSp>
        <p:nvGrpSpPr>
          <p:cNvPr id="9" name="Group 8"/>
          <p:cNvGrpSpPr/>
          <p:nvPr/>
        </p:nvGrpSpPr>
        <p:grpSpPr>
          <a:xfrm>
            <a:off x="1722506" y="2599852"/>
            <a:ext cx="2553320" cy="1179095"/>
            <a:chOff x="3312867" y="1299411"/>
            <a:chExt cx="3960251" cy="1828800"/>
          </a:xfrm>
        </p:grpSpPr>
        <p:sp>
          <p:nvSpPr>
            <p:cNvPr id="4" name="Oval 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4" idx="6"/>
              <a:endCxn id="14" idx="2"/>
            </p:cNvCxnSpPr>
            <p:nvPr/>
          </p:nvCxnSpPr>
          <p:spPr>
            <a:xfrm flipV="1">
              <a:off x="5141667" y="1745005"/>
              <a:ext cx="2131451" cy="46880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a:stCxn id="4" idx="6"/>
            <a:endCxn id="11" idx="2"/>
          </p:cNvCxnSpPr>
          <p:nvPr/>
        </p:nvCxnSpPr>
        <p:spPr>
          <a:xfrm>
            <a:off x="2901601" y="3189400"/>
            <a:ext cx="1397526" cy="243224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1985387" y="3014688"/>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1985387" y="3014688"/>
                <a:ext cx="695861" cy="276999"/>
              </a:xfrm>
              <a:prstGeom prst="rect">
                <a:avLst/>
              </a:prstGeom>
              <a:blipFill rotWithShape="0">
                <a:blip r:embed="rId4"/>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755677" y="5032098"/>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755677" y="5032098"/>
                <a:ext cx="1134018" cy="276999"/>
              </a:xfrm>
              <a:prstGeom prst="rect">
                <a:avLst/>
              </a:prstGeom>
              <a:blipFill rotWithShape="0">
                <a:blip r:embed="rId5"/>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698876" y="3963571"/>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9698876" y="3963571"/>
                <a:ext cx="686092" cy="280333"/>
              </a:xfrm>
              <a:prstGeom prst="rect">
                <a:avLst/>
              </a:prstGeom>
              <a:blipFill rotWithShape="0">
                <a:blip r:embed="rId6"/>
                <a:stretch>
                  <a:fillRect b="-4348"/>
                </a:stretch>
              </a:blipFill>
            </p:spPr>
            <p:txBody>
              <a:bodyPr/>
              <a:lstStyle/>
              <a:p>
                <a:r>
                  <a:rPr lang="en-US">
                    <a:noFill/>
                  </a:rPr>
                  <a:t> </a:t>
                </a:r>
              </a:p>
            </p:txBody>
          </p:sp>
        </mc:Fallback>
      </mc:AlternateContent>
      <p:grpSp>
        <p:nvGrpSpPr>
          <p:cNvPr id="7" name="Group 6"/>
          <p:cNvGrpSpPr/>
          <p:nvPr/>
        </p:nvGrpSpPr>
        <p:grpSpPr>
          <a:xfrm>
            <a:off x="4275826" y="2297595"/>
            <a:ext cx="1179095" cy="1179095"/>
            <a:chOff x="4299129" y="2129588"/>
            <a:chExt cx="1179095" cy="1179095"/>
          </a:xfrm>
        </p:grpSpPr>
        <p:sp>
          <p:nvSpPr>
            <p:cNvPr id="14" name="Oval 13"/>
            <p:cNvSpPr>
              <a:spLocks noChangeAspect="1"/>
            </p:cNvSpPr>
            <p:nvPr/>
          </p:nvSpPr>
          <p:spPr>
            <a:xfrm>
              <a:off x="4299129" y="21295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7"/>
                  <a:stretch>
                    <a:fillRect b="-15556"/>
                  </a:stretch>
                </a:blipFill>
              </p:spPr>
              <p:txBody>
                <a:bodyPr/>
                <a:lstStyle/>
                <a:p>
                  <a:r>
                    <a:rPr lang="en-US">
                      <a:noFill/>
                    </a:rPr>
                    <a:t> </a:t>
                  </a:r>
                </a:p>
              </p:txBody>
            </p:sp>
          </mc:Fallback>
        </mc:AlternateContent>
      </p:grpSp>
      <p:grpSp>
        <p:nvGrpSpPr>
          <p:cNvPr id="10" name="Group 9"/>
          <p:cNvGrpSpPr/>
          <p:nvPr/>
        </p:nvGrpSpPr>
        <p:grpSpPr>
          <a:xfrm>
            <a:off x="4299127" y="5032098"/>
            <a:ext cx="1179095" cy="1179095"/>
            <a:chOff x="4299129" y="4110788"/>
            <a:chExt cx="1179095" cy="1179095"/>
          </a:xfrm>
        </p:grpSpPr>
        <p:sp>
          <p:nvSpPr>
            <p:cNvPr id="11" name="Oval 10"/>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r>
                              <a:rPr lang="en-US" b="0" i="1" smtClean="0">
                                <a:latin typeface="Cambria Math" charset="0"/>
                              </a:rPr>
                              <m:t>𝑚</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8"/>
                  <a:stretch>
                    <a:fillRect b="-15217"/>
                  </a:stretch>
                </a:blipFill>
              </p:spPr>
              <p:txBody>
                <a:bodyPr/>
                <a:lstStyle/>
                <a:p>
                  <a:r>
                    <a:rPr lang="en-US">
                      <a:noFill/>
                    </a:rPr>
                    <a:t> </a:t>
                  </a:r>
                </a:p>
              </p:txBody>
            </p:sp>
          </mc:Fallback>
        </mc:AlternateContent>
      </p:grpSp>
      <p:sp>
        <p:nvSpPr>
          <p:cNvPr id="44" name="TextBox 43"/>
          <p:cNvSpPr txBox="1"/>
          <p:nvPr/>
        </p:nvSpPr>
        <p:spPr>
          <a:xfrm>
            <a:off x="1522530" y="922533"/>
            <a:ext cx="1621574" cy="369332"/>
          </a:xfrm>
          <a:prstGeom prst="rect">
            <a:avLst/>
          </a:prstGeom>
          <a:noFill/>
        </p:spPr>
        <p:txBody>
          <a:bodyPr wrap="square" lIns="0" tIns="0" rIns="0" bIns="0" rtlCol="0">
            <a:spAutoFit/>
          </a:bodyPr>
          <a:lstStyle/>
          <a:p>
            <a:r>
              <a:rPr lang="en-US" sz="2400" dirty="0">
                <a:latin typeface="Karla" charset="0"/>
                <a:ea typeface="Karla" charset="0"/>
                <a:cs typeface="Karla" charset="0"/>
              </a:rPr>
              <a:t>Input layer </a:t>
            </a:r>
          </a:p>
        </p:txBody>
      </p:sp>
      <p:sp>
        <p:nvSpPr>
          <p:cNvPr id="45" name="TextBox 44"/>
          <p:cNvSpPr txBox="1"/>
          <p:nvPr/>
        </p:nvSpPr>
        <p:spPr>
          <a:xfrm>
            <a:off x="3925600" y="964475"/>
            <a:ext cx="2170400" cy="369332"/>
          </a:xfrm>
          <a:prstGeom prst="rect">
            <a:avLst/>
          </a:prstGeom>
          <a:noFill/>
        </p:spPr>
        <p:txBody>
          <a:bodyPr wrap="square" lIns="0" tIns="0" rIns="0" bIns="0" rtlCol="0">
            <a:spAutoFit/>
          </a:bodyPr>
          <a:lstStyle/>
          <a:p>
            <a:pPr algn="ctr"/>
            <a:r>
              <a:rPr lang="en-US" sz="2400" dirty="0">
                <a:latin typeface="Karla" charset="0"/>
                <a:ea typeface="Karla" charset="0"/>
                <a:cs typeface="Karla" charset="0"/>
              </a:rPr>
              <a:t>hidden layer 1, </a:t>
            </a:r>
          </a:p>
        </p:txBody>
      </p:sp>
      <p:sp>
        <p:nvSpPr>
          <p:cNvPr id="46" name="TextBox 45"/>
          <p:cNvSpPr txBox="1"/>
          <p:nvPr/>
        </p:nvSpPr>
        <p:spPr>
          <a:xfrm>
            <a:off x="9244815" y="961900"/>
            <a:ext cx="1966961" cy="369332"/>
          </a:xfrm>
          <a:prstGeom prst="rect">
            <a:avLst/>
          </a:prstGeom>
          <a:noFill/>
        </p:spPr>
        <p:txBody>
          <a:bodyPr wrap="square" lIns="0" tIns="0" rIns="0" bIns="0" rtlCol="0">
            <a:spAutoFit/>
          </a:bodyPr>
          <a:lstStyle/>
          <a:p>
            <a:r>
              <a:rPr lang="en-US" sz="2400" dirty="0">
                <a:latin typeface="Karla" charset="0"/>
                <a:ea typeface="Karla" charset="0"/>
                <a:cs typeface="Karla" charset="0"/>
              </a:rPr>
              <a:t>output layer </a:t>
            </a:r>
          </a:p>
        </p:txBody>
      </p:sp>
      <p:grpSp>
        <p:nvGrpSpPr>
          <p:cNvPr id="57" name="Group 56"/>
          <p:cNvGrpSpPr/>
          <p:nvPr/>
        </p:nvGrpSpPr>
        <p:grpSpPr>
          <a:xfrm>
            <a:off x="1743769" y="4581051"/>
            <a:ext cx="2555358" cy="1179095"/>
            <a:chOff x="3439720" y="1249823"/>
            <a:chExt cx="3963412" cy="1828800"/>
          </a:xfrm>
        </p:grpSpPr>
        <p:sp>
          <p:nvSpPr>
            <p:cNvPr id="58" name="Oval 5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Arrow Connector 58"/>
            <p:cNvCxnSpPr>
              <a:stCxn id="58" idx="6"/>
              <a:endCxn id="11" idx="2"/>
            </p:cNvCxnSpPr>
            <p:nvPr/>
          </p:nvCxnSpPr>
          <p:spPr>
            <a:xfrm>
              <a:off x="5268520" y="2164224"/>
              <a:ext cx="2134612" cy="67932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71" name="Straight Arrow Connector 70"/>
          <p:cNvCxnSpPr>
            <a:stCxn id="67" idx="6"/>
            <a:endCxn id="74" idx="2"/>
          </p:cNvCxnSpPr>
          <p:nvPr/>
        </p:nvCxnSpPr>
        <p:spPr>
          <a:xfrm>
            <a:off x="8054847" y="2794083"/>
            <a:ext cx="1365318" cy="134857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6854487" y="4142659"/>
            <a:ext cx="2565678" cy="2041860"/>
            <a:chOff x="6854487" y="3672396"/>
            <a:chExt cx="2565678" cy="2041860"/>
          </a:xfrm>
        </p:grpSpPr>
        <p:grpSp>
          <p:nvGrpSpPr>
            <p:cNvPr id="60" name="Group 59"/>
            <p:cNvGrpSpPr/>
            <p:nvPr/>
          </p:nvGrpSpPr>
          <p:grpSpPr>
            <a:xfrm>
              <a:off x="6854487" y="3672396"/>
              <a:ext cx="2565678" cy="2041860"/>
              <a:chOff x="3312867" y="548811"/>
              <a:chExt cx="3979419" cy="3166965"/>
            </a:xfrm>
          </p:grpSpPr>
          <p:sp>
            <p:nvSpPr>
              <p:cNvPr id="61" name="Oval 60"/>
              <p:cNvSpPr>
                <a:spLocks noChangeAspect="1"/>
              </p:cNvSpPr>
              <p:nvPr/>
            </p:nvSpPr>
            <p:spPr>
              <a:xfrm>
                <a:off x="3312867" y="1886976"/>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Arrow Connector 64"/>
              <p:cNvCxnSpPr>
                <a:stCxn id="61" idx="6"/>
                <a:endCxn id="74" idx="2"/>
              </p:cNvCxnSpPr>
              <p:nvPr/>
            </p:nvCxnSpPr>
            <p:spPr>
              <a:xfrm flipV="1">
                <a:off x="5141667" y="548811"/>
                <a:ext cx="2150619" cy="22525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3" name="TextBox 72"/>
                <p:cNvSpPr txBox="1"/>
                <p:nvPr/>
              </p:nvSpPr>
              <p:spPr>
                <a:xfrm>
                  <a:off x="7125493" y="4971822"/>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𝑛𝑚</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971822"/>
                  <a:ext cx="695861" cy="276999"/>
                </a:xfrm>
                <a:prstGeom prst="rect">
                  <a:avLst/>
                </a:prstGeom>
                <a:blipFill rotWithShape="0">
                  <a:blip r:embed="rId9"/>
                  <a:stretch>
                    <a:fillRect b="-11111"/>
                  </a:stretch>
                </a:blipFill>
              </p:spPr>
              <p:txBody>
                <a:bodyPr/>
                <a:lstStyle/>
                <a:p>
                  <a:r>
                    <a:rPr lang="en-US">
                      <a:noFill/>
                    </a:rPr>
                    <a:t> </a:t>
                  </a:r>
                </a:p>
              </p:txBody>
            </p:sp>
          </mc:Fallback>
        </mc:AlternateContent>
      </p:grpSp>
      <p:sp>
        <p:nvSpPr>
          <p:cNvPr id="74" name="Oval 73"/>
          <p:cNvSpPr>
            <a:spLocks noChangeAspect="1"/>
          </p:cNvSpPr>
          <p:nvPr/>
        </p:nvSpPr>
        <p:spPr>
          <a:xfrm>
            <a:off x="9420165" y="355311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6388223" y="961900"/>
            <a:ext cx="2170400" cy="369332"/>
          </a:xfrm>
          <a:prstGeom prst="rect">
            <a:avLst/>
          </a:prstGeom>
          <a:noFill/>
        </p:spPr>
        <p:txBody>
          <a:bodyPr wrap="square" lIns="0" tIns="0" rIns="0" bIns="0" rtlCol="0">
            <a:spAutoFit/>
          </a:bodyPr>
          <a:lstStyle/>
          <a:p>
            <a:r>
              <a:rPr lang="en-US" sz="2400" dirty="0">
                <a:latin typeface="Karla" charset="0"/>
                <a:ea typeface="Karla" charset="0"/>
                <a:cs typeface="Karla" charset="0"/>
              </a:rPr>
              <a:t>hidden layer </a:t>
            </a:r>
            <a:r>
              <a:rPr lang="en-US" sz="2400" i="1" dirty="0">
                <a:latin typeface="Cambria Math" charset="0"/>
                <a:ea typeface="Cambria Math" charset="0"/>
                <a:cs typeface="Cambria Math" charset="0"/>
              </a:rPr>
              <a:t>n</a:t>
            </a:r>
          </a:p>
        </p:txBody>
      </p:sp>
      <p:sp>
        <p:nvSpPr>
          <p:cNvPr id="39" name="TextBox 38"/>
          <p:cNvSpPr txBox="1"/>
          <p:nvPr/>
        </p:nvSpPr>
        <p:spPr>
          <a:xfrm>
            <a:off x="5995029" y="3963571"/>
            <a:ext cx="683714"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sp>
        <p:nvSpPr>
          <p:cNvPr id="51" name="TextBox 50"/>
          <p:cNvSpPr txBox="1"/>
          <p:nvPr/>
        </p:nvSpPr>
        <p:spPr>
          <a:xfrm rot="16200000">
            <a:off x="4581558" y="3934985"/>
            <a:ext cx="312160"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pic>
        <p:nvPicPr>
          <p:cNvPr id="3" name="Picture 2"/>
          <p:cNvPicPr>
            <a:picLocks noChangeAspect="1"/>
          </p:cNvPicPr>
          <p:nvPr/>
        </p:nvPicPr>
        <p:blipFill>
          <a:blip r:embed="rId10"/>
          <a:stretch>
            <a:fillRect/>
          </a:stretch>
        </p:blipFill>
        <p:spPr>
          <a:xfrm>
            <a:off x="7060223" y="3883115"/>
            <a:ext cx="660400" cy="596900"/>
          </a:xfrm>
          <a:prstGeom prst="rect">
            <a:avLst/>
          </a:prstGeom>
        </p:spPr>
      </p:pic>
      <p:sp>
        <p:nvSpPr>
          <p:cNvPr id="5" name="Rectangle 4"/>
          <p:cNvSpPr/>
          <p:nvPr/>
        </p:nvSpPr>
        <p:spPr>
          <a:xfrm>
            <a:off x="5546009" y="3244334"/>
            <a:ext cx="1099981" cy="369332"/>
          </a:xfrm>
          <a:prstGeom prst="rect">
            <a:avLst/>
          </a:prstGeom>
        </p:spPr>
        <p:txBody>
          <a:bodyPr wrap="none">
            <a:spAutoFit/>
          </a:bodyPr>
          <a:lstStyle/>
          <a:p>
            <a:pPr algn="ctr"/>
            <a:r>
              <a:rPr lang="en-US">
                <a:latin typeface="Karla" charset="0"/>
                <a:ea typeface="Karla" charset="0"/>
                <a:cs typeface="Karla" charset="0"/>
              </a:rPr>
              <a:t>m nodes</a:t>
            </a:r>
            <a:endParaRPr lang="en-US" dirty="0">
              <a:latin typeface="Karla" charset="0"/>
              <a:ea typeface="Karla" charset="0"/>
              <a:cs typeface="Karla" charset="0"/>
            </a:endParaRPr>
          </a:p>
        </p:txBody>
      </p:sp>
      <p:sp>
        <p:nvSpPr>
          <p:cNvPr id="53" name="Rectangle 52"/>
          <p:cNvSpPr/>
          <p:nvPr/>
        </p:nvSpPr>
        <p:spPr>
          <a:xfrm>
            <a:off x="4190992" y="1427024"/>
            <a:ext cx="1404552" cy="461665"/>
          </a:xfrm>
          <a:prstGeom prst="rect">
            <a:avLst/>
          </a:prstGeom>
          <a:solidFill>
            <a:schemeClr val="accent1">
              <a:lumMod val="20000"/>
              <a:lumOff val="80000"/>
            </a:schemeClr>
          </a:solidFill>
        </p:spPr>
        <p:txBody>
          <a:bodyPr wrap="none">
            <a:spAutoFit/>
          </a:bodyPr>
          <a:lstStyle/>
          <a:p>
            <a:pPr algn="ctr"/>
            <a:r>
              <a:rPr lang="en-US" sz="2400" i="1" dirty="0">
                <a:latin typeface="Cambria Math" charset="0"/>
                <a:ea typeface="Cambria Math" charset="0"/>
                <a:cs typeface="Cambria Math" charset="0"/>
              </a:rPr>
              <a:t>m</a:t>
            </a:r>
            <a:r>
              <a:rPr lang="en-US" sz="2400" dirty="0">
                <a:latin typeface="Karla" charset="0"/>
                <a:ea typeface="Karla" charset="0"/>
                <a:cs typeface="Karla" charset="0"/>
              </a:rPr>
              <a:t> nodes</a:t>
            </a:r>
          </a:p>
        </p:txBody>
      </p:sp>
      <p:sp>
        <p:nvSpPr>
          <p:cNvPr id="54" name="TextBox 53"/>
          <p:cNvSpPr txBox="1"/>
          <p:nvPr/>
        </p:nvSpPr>
        <p:spPr>
          <a:xfrm>
            <a:off x="2119417" y="6323020"/>
            <a:ext cx="10012151"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will talk later about the choice of the number of nodes.</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0712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2922864" y="2204535"/>
            <a:ext cx="5131983" cy="2966064"/>
            <a:chOff x="-2818142" y="1299411"/>
            <a:chExt cx="7959809" cy="4600426"/>
          </a:xfrm>
        </p:grpSpPr>
        <p:sp>
          <p:nvSpPr>
            <p:cNvPr id="67" name="Oval 66"/>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p:cNvCxnSpPr>
              <a:stCxn id="58" idx="6"/>
              <a:endCxn id="14" idx="2"/>
            </p:cNvCxnSpPr>
            <p:nvPr/>
          </p:nvCxnSpPr>
          <p:spPr>
            <a:xfrm flipV="1">
              <a:off x="-2818142" y="2358150"/>
              <a:ext cx="2098471" cy="354168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p:cNvSpPr txBox="1"/>
              <p:nvPr/>
            </p:nvSpPr>
            <p:spPr>
              <a:xfrm>
                <a:off x="7117368" y="25949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7117368" y="2594910"/>
                <a:ext cx="695861" cy="276999"/>
              </a:xfrm>
              <a:prstGeom prst="rect">
                <a:avLst/>
              </a:prstGeom>
              <a:blipFill rotWithShape="0">
                <a:blip r:embed="rId3"/>
                <a:stretch>
                  <a:fillRect b="-15556"/>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Anatomy of artificial neural network (ANN)</a:t>
            </a:r>
          </a:p>
        </p:txBody>
      </p:sp>
      <p:grpSp>
        <p:nvGrpSpPr>
          <p:cNvPr id="9" name="Group 8"/>
          <p:cNvGrpSpPr/>
          <p:nvPr/>
        </p:nvGrpSpPr>
        <p:grpSpPr>
          <a:xfrm>
            <a:off x="1722506" y="2599852"/>
            <a:ext cx="2553320" cy="1179095"/>
            <a:chOff x="3312867" y="1299411"/>
            <a:chExt cx="3960251" cy="1828800"/>
          </a:xfrm>
        </p:grpSpPr>
        <p:sp>
          <p:nvSpPr>
            <p:cNvPr id="4" name="Oval 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4" idx="6"/>
              <a:endCxn id="14" idx="2"/>
            </p:cNvCxnSpPr>
            <p:nvPr/>
          </p:nvCxnSpPr>
          <p:spPr>
            <a:xfrm flipV="1">
              <a:off x="5141667" y="1745005"/>
              <a:ext cx="2131451" cy="46880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a:stCxn id="4" idx="6"/>
            <a:endCxn id="11" idx="2"/>
          </p:cNvCxnSpPr>
          <p:nvPr/>
        </p:nvCxnSpPr>
        <p:spPr>
          <a:xfrm>
            <a:off x="2901601" y="3189400"/>
            <a:ext cx="1397526" cy="243224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1985387" y="3014688"/>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1985387" y="3014688"/>
                <a:ext cx="695861" cy="276999"/>
              </a:xfrm>
              <a:prstGeom prst="rect">
                <a:avLst/>
              </a:prstGeom>
              <a:blipFill rotWithShape="0">
                <a:blip r:embed="rId4"/>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755677" y="5032098"/>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755677" y="5032098"/>
                <a:ext cx="1134018" cy="276999"/>
              </a:xfrm>
              <a:prstGeom prst="rect">
                <a:avLst/>
              </a:prstGeom>
              <a:blipFill rotWithShape="0">
                <a:blip r:embed="rId5"/>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698876" y="3963571"/>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9698876" y="3963571"/>
                <a:ext cx="686092" cy="280333"/>
              </a:xfrm>
              <a:prstGeom prst="rect">
                <a:avLst/>
              </a:prstGeom>
              <a:blipFill rotWithShape="0">
                <a:blip r:embed="rId6"/>
                <a:stretch>
                  <a:fillRect b="-4348"/>
                </a:stretch>
              </a:blipFill>
            </p:spPr>
            <p:txBody>
              <a:bodyPr/>
              <a:lstStyle/>
              <a:p>
                <a:r>
                  <a:rPr lang="en-US">
                    <a:noFill/>
                  </a:rPr>
                  <a:t> </a:t>
                </a:r>
              </a:p>
            </p:txBody>
          </p:sp>
        </mc:Fallback>
      </mc:AlternateContent>
      <p:grpSp>
        <p:nvGrpSpPr>
          <p:cNvPr id="7" name="Group 6"/>
          <p:cNvGrpSpPr/>
          <p:nvPr/>
        </p:nvGrpSpPr>
        <p:grpSpPr>
          <a:xfrm>
            <a:off x="4275826" y="2297595"/>
            <a:ext cx="1179095" cy="1179095"/>
            <a:chOff x="4299129" y="2129588"/>
            <a:chExt cx="1179095" cy="1179095"/>
          </a:xfrm>
        </p:grpSpPr>
        <p:sp>
          <p:nvSpPr>
            <p:cNvPr id="14" name="Oval 13"/>
            <p:cNvSpPr>
              <a:spLocks noChangeAspect="1"/>
            </p:cNvSpPr>
            <p:nvPr/>
          </p:nvSpPr>
          <p:spPr>
            <a:xfrm>
              <a:off x="4299129" y="21295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7"/>
                  <a:stretch>
                    <a:fillRect b="-15556"/>
                  </a:stretch>
                </a:blipFill>
              </p:spPr>
              <p:txBody>
                <a:bodyPr/>
                <a:lstStyle/>
                <a:p>
                  <a:r>
                    <a:rPr lang="en-US">
                      <a:noFill/>
                    </a:rPr>
                    <a:t> </a:t>
                  </a:r>
                </a:p>
              </p:txBody>
            </p:sp>
          </mc:Fallback>
        </mc:AlternateContent>
      </p:grpSp>
      <p:grpSp>
        <p:nvGrpSpPr>
          <p:cNvPr id="10" name="Group 9"/>
          <p:cNvGrpSpPr/>
          <p:nvPr/>
        </p:nvGrpSpPr>
        <p:grpSpPr>
          <a:xfrm>
            <a:off x="4299127" y="5032098"/>
            <a:ext cx="1179095" cy="1179095"/>
            <a:chOff x="4299129" y="4110788"/>
            <a:chExt cx="1179095" cy="1179095"/>
          </a:xfrm>
        </p:grpSpPr>
        <p:sp>
          <p:nvSpPr>
            <p:cNvPr id="11" name="Oval 10"/>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r>
                              <a:rPr lang="en-US" b="0" i="1" smtClean="0">
                                <a:latin typeface="Cambria Math" charset="0"/>
                              </a:rPr>
                              <m:t>𝑚</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8"/>
                  <a:stretch>
                    <a:fillRect b="-15217"/>
                  </a:stretch>
                </a:blipFill>
              </p:spPr>
              <p:txBody>
                <a:bodyPr/>
                <a:lstStyle/>
                <a:p>
                  <a:r>
                    <a:rPr lang="en-US">
                      <a:noFill/>
                    </a:rPr>
                    <a:t> </a:t>
                  </a:r>
                </a:p>
              </p:txBody>
            </p:sp>
          </mc:Fallback>
        </mc:AlternateContent>
      </p:grpSp>
      <p:sp>
        <p:nvSpPr>
          <p:cNvPr id="44" name="TextBox 43"/>
          <p:cNvSpPr txBox="1"/>
          <p:nvPr/>
        </p:nvSpPr>
        <p:spPr>
          <a:xfrm>
            <a:off x="1522530" y="922533"/>
            <a:ext cx="1621574" cy="369332"/>
          </a:xfrm>
          <a:prstGeom prst="rect">
            <a:avLst/>
          </a:prstGeom>
          <a:noFill/>
        </p:spPr>
        <p:txBody>
          <a:bodyPr wrap="square" lIns="0" tIns="0" rIns="0" bIns="0" rtlCol="0">
            <a:spAutoFit/>
          </a:bodyPr>
          <a:lstStyle/>
          <a:p>
            <a:r>
              <a:rPr lang="en-US" sz="2400" dirty="0">
                <a:latin typeface="Karla" charset="0"/>
                <a:ea typeface="Karla" charset="0"/>
                <a:cs typeface="Karla" charset="0"/>
              </a:rPr>
              <a:t>Input layer </a:t>
            </a:r>
          </a:p>
        </p:txBody>
      </p:sp>
      <p:sp>
        <p:nvSpPr>
          <p:cNvPr id="45" name="TextBox 44"/>
          <p:cNvSpPr txBox="1"/>
          <p:nvPr/>
        </p:nvSpPr>
        <p:spPr>
          <a:xfrm>
            <a:off x="3925600" y="964475"/>
            <a:ext cx="2170400" cy="369332"/>
          </a:xfrm>
          <a:prstGeom prst="rect">
            <a:avLst/>
          </a:prstGeom>
          <a:noFill/>
        </p:spPr>
        <p:txBody>
          <a:bodyPr wrap="square" lIns="0" tIns="0" rIns="0" bIns="0" rtlCol="0">
            <a:spAutoFit/>
          </a:bodyPr>
          <a:lstStyle/>
          <a:p>
            <a:pPr algn="ctr"/>
            <a:r>
              <a:rPr lang="en-US" sz="2400" dirty="0">
                <a:latin typeface="Karla" charset="0"/>
                <a:ea typeface="Karla" charset="0"/>
                <a:cs typeface="Karla" charset="0"/>
              </a:rPr>
              <a:t>hidden layer 1, </a:t>
            </a:r>
          </a:p>
        </p:txBody>
      </p:sp>
      <p:sp>
        <p:nvSpPr>
          <p:cNvPr id="46" name="TextBox 45"/>
          <p:cNvSpPr txBox="1"/>
          <p:nvPr/>
        </p:nvSpPr>
        <p:spPr>
          <a:xfrm>
            <a:off x="9244815" y="961900"/>
            <a:ext cx="1966961" cy="369332"/>
          </a:xfrm>
          <a:prstGeom prst="rect">
            <a:avLst/>
          </a:prstGeom>
          <a:noFill/>
        </p:spPr>
        <p:txBody>
          <a:bodyPr wrap="square" lIns="0" tIns="0" rIns="0" bIns="0" rtlCol="0">
            <a:spAutoFit/>
          </a:bodyPr>
          <a:lstStyle/>
          <a:p>
            <a:r>
              <a:rPr lang="en-US" sz="2400" dirty="0">
                <a:latin typeface="Karla" charset="0"/>
                <a:ea typeface="Karla" charset="0"/>
                <a:cs typeface="Karla" charset="0"/>
              </a:rPr>
              <a:t>output layer </a:t>
            </a:r>
          </a:p>
        </p:txBody>
      </p:sp>
      <p:grpSp>
        <p:nvGrpSpPr>
          <p:cNvPr id="57" name="Group 56"/>
          <p:cNvGrpSpPr/>
          <p:nvPr/>
        </p:nvGrpSpPr>
        <p:grpSpPr>
          <a:xfrm>
            <a:off x="1743769" y="4581051"/>
            <a:ext cx="2555358" cy="1179095"/>
            <a:chOff x="3439720" y="1249823"/>
            <a:chExt cx="3963412" cy="1828800"/>
          </a:xfrm>
        </p:grpSpPr>
        <p:sp>
          <p:nvSpPr>
            <p:cNvPr id="58" name="Oval 5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Arrow Connector 58"/>
            <p:cNvCxnSpPr>
              <a:stCxn id="58" idx="6"/>
              <a:endCxn id="11" idx="2"/>
            </p:cNvCxnSpPr>
            <p:nvPr/>
          </p:nvCxnSpPr>
          <p:spPr>
            <a:xfrm>
              <a:off x="5268520" y="2164224"/>
              <a:ext cx="2134612" cy="67932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71" name="Straight Arrow Connector 70"/>
          <p:cNvCxnSpPr>
            <a:stCxn id="67" idx="6"/>
            <a:endCxn id="74" idx="2"/>
          </p:cNvCxnSpPr>
          <p:nvPr/>
        </p:nvCxnSpPr>
        <p:spPr>
          <a:xfrm>
            <a:off x="8054847" y="2794083"/>
            <a:ext cx="1365318" cy="134857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6854487" y="4142659"/>
            <a:ext cx="2565678" cy="2041860"/>
            <a:chOff x="6854487" y="3672396"/>
            <a:chExt cx="2565678" cy="2041860"/>
          </a:xfrm>
        </p:grpSpPr>
        <p:grpSp>
          <p:nvGrpSpPr>
            <p:cNvPr id="60" name="Group 59"/>
            <p:cNvGrpSpPr/>
            <p:nvPr/>
          </p:nvGrpSpPr>
          <p:grpSpPr>
            <a:xfrm>
              <a:off x="6854487" y="3672396"/>
              <a:ext cx="2565678" cy="2041860"/>
              <a:chOff x="3312867" y="548811"/>
              <a:chExt cx="3979419" cy="3166965"/>
            </a:xfrm>
          </p:grpSpPr>
          <p:sp>
            <p:nvSpPr>
              <p:cNvPr id="61" name="Oval 60"/>
              <p:cNvSpPr>
                <a:spLocks noChangeAspect="1"/>
              </p:cNvSpPr>
              <p:nvPr/>
            </p:nvSpPr>
            <p:spPr>
              <a:xfrm>
                <a:off x="3312867" y="1886976"/>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Arrow Connector 64"/>
              <p:cNvCxnSpPr>
                <a:stCxn id="61" idx="6"/>
                <a:endCxn id="74" idx="2"/>
              </p:cNvCxnSpPr>
              <p:nvPr/>
            </p:nvCxnSpPr>
            <p:spPr>
              <a:xfrm flipV="1">
                <a:off x="5141667" y="548811"/>
                <a:ext cx="2150619" cy="22525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3" name="TextBox 72"/>
                <p:cNvSpPr txBox="1"/>
                <p:nvPr/>
              </p:nvSpPr>
              <p:spPr>
                <a:xfrm>
                  <a:off x="7125493" y="4971822"/>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𝑛𝑚</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971822"/>
                  <a:ext cx="695861" cy="276999"/>
                </a:xfrm>
                <a:prstGeom prst="rect">
                  <a:avLst/>
                </a:prstGeom>
                <a:blipFill rotWithShape="0">
                  <a:blip r:embed="rId9"/>
                  <a:stretch>
                    <a:fillRect b="-11111"/>
                  </a:stretch>
                </a:blipFill>
              </p:spPr>
              <p:txBody>
                <a:bodyPr/>
                <a:lstStyle/>
                <a:p>
                  <a:r>
                    <a:rPr lang="en-US">
                      <a:noFill/>
                    </a:rPr>
                    <a:t> </a:t>
                  </a:r>
                </a:p>
              </p:txBody>
            </p:sp>
          </mc:Fallback>
        </mc:AlternateContent>
      </p:grpSp>
      <p:sp>
        <p:nvSpPr>
          <p:cNvPr id="74" name="Oval 73"/>
          <p:cNvSpPr>
            <a:spLocks noChangeAspect="1"/>
          </p:cNvSpPr>
          <p:nvPr/>
        </p:nvSpPr>
        <p:spPr>
          <a:xfrm>
            <a:off x="9420165" y="355311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6388223" y="961900"/>
            <a:ext cx="2170400" cy="369332"/>
          </a:xfrm>
          <a:prstGeom prst="rect">
            <a:avLst/>
          </a:prstGeom>
          <a:noFill/>
        </p:spPr>
        <p:txBody>
          <a:bodyPr wrap="square" lIns="0" tIns="0" rIns="0" bIns="0" rtlCol="0">
            <a:spAutoFit/>
          </a:bodyPr>
          <a:lstStyle/>
          <a:p>
            <a:r>
              <a:rPr lang="en-US" sz="2400" dirty="0">
                <a:latin typeface="Karla" charset="0"/>
                <a:ea typeface="Karla" charset="0"/>
                <a:cs typeface="Karla" charset="0"/>
              </a:rPr>
              <a:t>hidden layer </a:t>
            </a:r>
            <a:r>
              <a:rPr lang="en-US" sz="2400" i="1" dirty="0">
                <a:latin typeface="Cambria Math" charset="0"/>
                <a:ea typeface="Cambria Math" charset="0"/>
                <a:cs typeface="Cambria Math" charset="0"/>
              </a:rPr>
              <a:t>n</a:t>
            </a:r>
          </a:p>
        </p:txBody>
      </p:sp>
      <p:sp>
        <p:nvSpPr>
          <p:cNvPr id="39" name="TextBox 38"/>
          <p:cNvSpPr txBox="1"/>
          <p:nvPr/>
        </p:nvSpPr>
        <p:spPr>
          <a:xfrm>
            <a:off x="5995029" y="3963571"/>
            <a:ext cx="683714"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sp>
        <p:nvSpPr>
          <p:cNvPr id="51" name="TextBox 50"/>
          <p:cNvSpPr txBox="1"/>
          <p:nvPr/>
        </p:nvSpPr>
        <p:spPr>
          <a:xfrm rot="16200000">
            <a:off x="4581558" y="3934985"/>
            <a:ext cx="312160"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pic>
        <p:nvPicPr>
          <p:cNvPr id="3" name="Picture 2"/>
          <p:cNvPicPr>
            <a:picLocks noChangeAspect="1"/>
          </p:cNvPicPr>
          <p:nvPr/>
        </p:nvPicPr>
        <p:blipFill>
          <a:blip r:embed="rId10"/>
          <a:stretch>
            <a:fillRect/>
          </a:stretch>
        </p:blipFill>
        <p:spPr>
          <a:xfrm>
            <a:off x="7060223" y="3883115"/>
            <a:ext cx="660400" cy="596900"/>
          </a:xfrm>
          <a:prstGeom prst="rect">
            <a:avLst/>
          </a:prstGeom>
        </p:spPr>
      </p:pic>
      <p:sp>
        <p:nvSpPr>
          <p:cNvPr id="5" name="Rectangle 4"/>
          <p:cNvSpPr/>
          <p:nvPr/>
        </p:nvSpPr>
        <p:spPr>
          <a:xfrm>
            <a:off x="5546009" y="3244334"/>
            <a:ext cx="1099981" cy="369332"/>
          </a:xfrm>
          <a:prstGeom prst="rect">
            <a:avLst/>
          </a:prstGeom>
        </p:spPr>
        <p:txBody>
          <a:bodyPr wrap="none">
            <a:spAutoFit/>
          </a:bodyPr>
          <a:lstStyle/>
          <a:p>
            <a:pPr algn="ctr"/>
            <a:r>
              <a:rPr lang="en-US">
                <a:latin typeface="Karla" charset="0"/>
                <a:ea typeface="Karla" charset="0"/>
                <a:cs typeface="Karla" charset="0"/>
              </a:rPr>
              <a:t>m nodes</a:t>
            </a:r>
            <a:endParaRPr lang="en-US" dirty="0">
              <a:latin typeface="Karla" charset="0"/>
              <a:ea typeface="Karla" charset="0"/>
              <a:cs typeface="Karla" charset="0"/>
            </a:endParaRPr>
          </a:p>
        </p:txBody>
      </p:sp>
      <p:sp>
        <p:nvSpPr>
          <p:cNvPr id="53" name="Rectangle 52"/>
          <p:cNvSpPr/>
          <p:nvPr/>
        </p:nvSpPr>
        <p:spPr>
          <a:xfrm>
            <a:off x="4190992" y="1427024"/>
            <a:ext cx="1404552" cy="461665"/>
          </a:xfrm>
          <a:prstGeom prst="rect">
            <a:avLst/>
          </a:prstGeom>
          <a:noFill/>
        </p:spPr>
        <p:txBody>
          <a:bodyPr wrap="none">
            <a:spAutoFit/>
          </a:bodyPr>
          <a:lstStyle/>
          <a:p>
            <a:pPr algn="ctr"/>
            <a:r>
              <a:rPr lang="en-US" sz="2400" i="1" dirty="0">
                <a:latin typeface="Cambria Math" charset="0"/>
                <a:ea typeface="Cambria Math" charset="0"/>
                <a:cs typeface="Cambria Math" charset="0"/>
              </a:rPr>
              <a:t>m</a:t>
            </a:r>
            <a:r>
              <a:rPr lang="en-US" sz="2400" dirty="0">
                <a:latin typeface="Karla" charset="0"/>
                <a:ea typeface="Karla" charset="0"/>
                <a:cs typeface="Karla" charset="0"/>
              </a:rPr>
              <a:t> nodes</a:t>
            </a:r>
          </a:p>
        </p:txBody>
      </p:sp>
      <p:sp>
        <p:nvSpPr>
          <p:cNvPr id="54" name="TextBox 53"/>
          <p:cNvSpPr txBox="1"/>
          <p:nvPr/>
        </p:nvSpPr>
        <p:spPr>
          <a:xfrm>
            <a:off x="3321200" y="6312223"/>
            <a:ext cx="10012151"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Number of inputs </a:t>
            </a:r>
            <a:r>
              <a:rPr lang="en-US" sz="2400">
                <a:solidFill>
                  <a:schemeClr val="tx1">
                    <a:lumMod val="75000"/>
                    <a:lumOff val="25000"/>
                  </a:schemeClr>
                </a:solidFill>
                <a:latin typeface="Karla" charset="0"/>
                <a:ea typeface="Karla" charset="0"/>
                <a:cs typeface="Karla" charset="0"/>
              </a:rPr>
              <a:t>is specified by the data</a:t>
            </a:r>
            <a:endParaRPr lang="en-US" sz="2800" dirty="0">
              <a:solidFill>
                <a:schemeClr val="tx1">
                  <a:lumMod val="75000"/>
                  <a:lumOff val="25000"/>
                </a:schemeClr>
              </a:solidFill>
              <a:latin typeface="Karla" charset="0"/>
              <a:ea typeface="Karla" charset="0"/>
              <a:cs typeface="Karla" charset="0"/>
            </a:endParaRPr>
          </a:p>
        </p:txBody>
      </p:sp>
      <p:sp>
        <p:nvSpPr>
          <p:cNvPr id="40" name="Rectangle 39"/>
          <p:cNvSpPr/>
          <p:nvPr/>
        </p:nvSpPr>
        <p:spPr>
          <a:xfrm rot="16200000">
            <a:off x="-469182" y="3619885"/>
            <a:ext cx="2927404" cy="461665"/>
          </a:xfrm>
          <a:prstGeom prst="rect">
            <a:avLst/>
          </a:prstGeom>
          <a:solidFill>
            <a:schemeClr val="accent1">
              <a:lumMod val="20000"/>
              <a:lumOff val="80000"/>
            </a:schemeClr>
          </a:solidFill>
        </p:spPr>
        <p:txBody>
          <a:bodyPr wrap="none">
            <a:spAutoFit/>
          </a:bodyPr>
          <a:lstStyle/>
          <a:p>
            <a:pPr algn="ctr"/>
            <a:r>
              <a:rPr lang="en-US" sz="2400" dirty="0">
                <a:latin typeface="Karla" charset="0"/>
                <a:ea typeface="Karla" charset="0"/>
                <a:cs typeface="Karla" charset="0"/>
              </a:rPr>
              <a:t>Number of inputs </a:t>
            </a:r>
            <a:r>
              <a:rPr lang="en-US" sz="2400" i="1" dirty="0">
                <a:latin typeface="Cambria Math" charset="0"/>
                <a:ea typeface="Cambria Math" charset="0"/>
                <a:cs typeface="Cambria Math" charset="0"/>
              </a:rPr>
              <a:t>d</a:t>
            </a:r>
          </a:p>
        </p:txBody>
      </p:sp>
    </p:spTree>
    <p:extLst>
      <p:ext uri="{BB962C8B-B14F-4D97-AF65-F5344CB8AC3E}">
        <p14:creationId xmlns:p14="http://schemas.microsoft.com/office/powerpoint/2010/main" val="53460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Feed Forward Artificial Neural Networks				</a:t>
            </a:r>
          </a:p>
        </p:txBody>
      </p:sp>
      <p:sp>
        <p:nvSpPr>
          <p:cNvPr id="3" name="Content Placeholder 2"/>
          <p:cNvSpPr>
            <a:spLocks noGrp="1"/>
          </p:cNvSpPr>
          <p:nvPr>
            <p:ph idx="1"/>
          </p:nvPr>
        </p:nvSpPr>
        <p:spPr>
          <a:xfrm>
            <a:off x="1068546" y="983807"/>
            <a:ext cx="10327008" cy="2111143"/>
          </a:xfrm>
        </p:spPr>
        <p:txBody>
          <a:bodyPr/>
          <a:lstStyle/>
          <a:p>
            <a:pPr>
              <a:spcAft>
                <a:spcPts val="1200"/>
              </a:spcAft>
            </a:pPr>
            <a:r>
              <a:rPr lang="en-US" sz="2800" dirty="0"/>
              <a:t>Anatomy of a NN</a:t>
            </a:r>
          </a:p>
          <a:p>
            <a:pPr>
              <a:spcAft>
                <a:spcPts val="1200"/>
              </a:spcAft>
            </a:pPr>
            <a:r>
              <a:rPr lang="en-US" sz="2800" b="1" dirty="0"/>
              <a:t>Design choices </a:t>
            </a:r>
          </a:p>
          <a:p>
            <a:pPr lvl="1">
              <a:spcAft>
                <a:spcPts val="1200"/>
              </a:spcAft>
              <a:buFont typeface="Arial" charset="0"/>
              <a:buChar char=""/>
            </a:pPr>
            <a:r>
              <a:rPr lang="en-US" sz="2400" b="1" dirty="0"/>
              <a:t>Activation function</a:t>
            </a:r>
            <a:endParaRPr lang="en-US" sz="2400" b="1" dirty="0">
              <a:solidFill>
                <a:srgbClr val="0000FF"/>
              </a:solidFill>
            </a:endParaRPr>
          </a:p>
          <a:p>
            <a:pPr lvl="1">
              <a:spcAft>
                <a:spcPts val="1200"/>
              </a:spcAft>
              <a:buFont typeface="Arial" charset="0"/>
              <a:buChar char=""/>
            </a:pPr>
            <a:r>
              <a:rPr lang="en-US" sz="2400" dirty="0">
                <a:solidFill>
                  <a:schemeClr val="tx1">
                    <a:lumMod val="75000"/>
                    <a:lumOff val="25000"/>
                  </a:schemeClr>
                </a:solidFill>
              </a:rPr>
              <a:t>Loss function</a:t>
            </a:r>
          </a:p>
          <a:p>
            <a:pPr lvl="1">
              <a:spcAft>
                <a:spcPts val="1200"/>
              </a:spcAft>
              <a:buFont typeface="Arial" charset="0"/>
              <a:buChar char=""/>
            </a:pPr>
            <a:r>
              <a:rPr lang="en-US" sz="2400" dirty="0"/>
              <a:t>Output units</a:t>
            </a:r>
          </a:p>
          <a:p>
            <a:pPr lvl="1">
              <a:spcAft>
                <a:spcPts val="1200"/>
              </a:spcAft>
              <a:buFont typeface="Arial" charset="0"/>
              <a:buChar char=""/>
            </a:pPr>
            <a:r>
              <a:rPr lang="en-US" sz="2400" dirty="0"/>
              <a:t>Architecture</a:t>
            </a:r>
          </a:p>
          <a:p>
            <a:pPr>
              <a:spcAft>
                <a:spcPts val="1200"/>
              </a:spcAft>
            </a:pPr>
            <a:r>
              <a:rPr lang="en-US" dirty="0"/>
              <a:t>Learning</a:t>
            </a:r>
            <a:endParaRPr lang="en-US" sz="2800" dirty="0"/>
          </a:p>
        </p:txBody>
      </p:sp>
    </p:spTree>
    <p:extLst>
      <p:ext uri="{BB962C8B-B14F-4D97-AF65-F5344CB8AC3E}">
        <p14:creationId xmlns:p14="http://schemas.microsoft.com/office/powerpoint/2010/main" val="13354791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94396" y="896460"/>
                <a:ext cx="9712644" cy="866160"/>
              </a:xfrm>
            </p:spPr>
            <p:txBody>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h</m:t>
                      </m:r>
                      <m:r>
                        <a:rPr lang="en-US" sz="2800" b="0" i="1" smtClean="0">
                          <a:latin typeface="Cambria Math" charset="0"/>
                        </a:rPr>
                        <m:t>=</m:t>
                      </m:r>
                      <m:r>
                        <a:rPr lang="en-US" sz="2800" b="0" i="1" smtClean="0">
                          <a:latin typeface="Cambria Math" charset="0"/>
                        </a:rPr>
                        <m:t>𝑓</m:t>
                      </m:r>
                      <m:r>
                        <a:rPr lang="en-US" sz="2800" b="0" i="1" smtClean="0">
                          <a:latin typeface="Cambria Math" charset="0"/>
                        </a:rPr>
                        <m:t>(</m:t>
                      </m:r>
                      <m:sSup>
                        <m:sSupPr>
                          <m:ctrlPr>
                            <a:rPr lang="en-US" sz="2800" b="0" i="1" smtClean="0">
                              <a:latin typeface="Cambria Math" charset="0"/>
                            </a:rPr>
                          </m:ctrlPr>
                        </m:sSupPr>
                        <m:e>
                          <m:r>
                            <a:rPr lang="en-US" sz="2800" b="0" i="1" smtClean="0">
                              <a:latin typeface="Cambria Math" charset="0"/>
                            </a:rPr>
                            <m:t>𝑊</m:t>
                          </m:r>
                        </m:e>
                        <m:sup>
                          <m:r>
                            <a:rPr lang="en-US" sz="2800" b="0" i="1" smtClean="0">
                              <a:latin typeface="Cambria Math" charset="0"/>
                            </a:rPr>
                            <m:t>𝑇</m:t>
                          </m:r>
                        </m:sup>
                      </m:sSup>
                      <m:r>
                        <a:rPr lang="en-US" sz="2800" b="0" i="1" smtClean="0">
                          <a:latin typeface="Cambria Math" charset="0"/>
                        </a:rPr>
                        <m:t>𝑋</m:t>
                      </m:r>
                      <m:r>
                        <a:rPr lang="en-US" sz="2800" b="0" i="1" smtClean="0">
                          <a:latin typeface="Cambria Math" charset="0"/>
                        </a:rPr>
                        <m:t>+</m:t>
                      </m:r>
                      <m:r>
                        <a:rPr lang="en-US" sz="2800" b="0" i="1" smtClean="0">
                          <a:latin typeface="Cambria Math" charset="0"/>
                        </a:rPr>
                        <m:t>𝑏</m:t>
                      </m:r>
                      <m:r>
                        <a:rPr lang="en-US" sz="2800" b="0" i="1" smtClean="0">
                          <a:latin typeface="Cambria Math" charset="0"/>
                        </a:rPr>
                        <m:t>)</m:t>
                      </m:r>
                    </m:oMath>
                  </m:oMathPara>
                </a14:m>
                <a:endParaRPr lang="en-US" sz="6000" dirty="0"/>
              </a:p>
              <a:p>
                <a:endParaRPr lang="en-US" sz="2000" dirty="0"/>
              </a:p>
              <a:p>
                <a:r>
                  <a:rPr lang="en-US" sz="2400" dirty="0">
                    <a:latin typeface="Calibri"/>
                    <a:cs typeface="Calibri"/>
                  </a:rPr>
                  <a:t>The activation function should:</a:t>
                </a:r>
              </a:p>
              <a:p>
                <a:pPr marL="342900" indent="-342900">
                  <a:buFont typeface="Arial" charset="0"/>
                  <a:buChar char="•"/>
                </a:pPr>
                <a:r>
                  <a:rPr lang="en-US" dirty="0">
                    <a:latin typeface="Calibri"/>
                    <a:cs typeface="Calibri"/>
                  </a:rPr>
                  <a:t>	E</a:t>
                </a:r>
                <a:r>
                  <a:rPr lang="en-US" sz="2400" dirty="0">
                    <a:latin typeface="Calibri"/>
                    <a:cs typeface="Calibri"/>
                  </a:rPr>
                  <a:t>nsures not linearity</a:t>
                </a:r>
                <a:endParaRPr lang="en-US" i="1" dirty="0">
                  <a:latin typeface="Times"/>
                  <a:cs typeface="Times"/>
                </a:endParaRPr>
              </a:p>
              <a:p>
                <a:pPr marL="285750" indent="-285750">
                  <a:buFont typeface="Arial" charset="0"/>
                  <a:buChar char="•"/>
                </a:pPr>
                <a:r>
                  <a:rPr lang="en-US" sz="1800" i="1" dirty="0">
                    <a:latin typeface="Times"/>
                    <a:cs typeface="Times"/>
                  </a:rPr>
                  <a:t>	</a:t>
                </a:r>
                <a:r>
                  <a:rPr lang="en-US" dirty="0">
                    <a:latin typeface="Calibri"/>
                    <a:cs typeface="Calibri"/>
                  </a:rPr>
                  <a:t>Ensure gradients remain large through hidden unit</a:t>
                </a:r>
              </a:p>
              <a:p>
                <a:r>
                  <a:rPr lang="en-US" dirty="0">
                    <a:latin typeface="Calibri"/>
                    <a:cs typeface="Calibri"/>
                  </a:rPr>
                  <a:t>	</a:t>
                </a:r>
              </a:p>
              <a:p>
                <a:r>
                  <a:rPr lang="en-US" dirty="0">
                    <a:latin typeface="Calibri"/>
                    <a:cs typeface="Calibri"/>
                  </a:rPr>
                  <a:t>Common choices are </a:t>
                </a:r>
              </a:p>
              <a:p>
                <a:pPr marL="342900" indent="-342900">
                  <a:buFont typeface="Arial" charset="0"/>
                  <a:buChar char="•"/>
                </a:pPr>
                <a:r>
                  <a:rPr lang="en-US" dirty="0">
                    <a:latin typeface="Calibri"/>
                    <a:cs typeface="Calibri"/>
                  </a:rPr>
                  <a:t>	Sigmoid </a:t>
                </a:r>
              </a:p>
              <a:p>
                <a:pPr marL="342900" indent="-342900">
                  <a:buFont typeface="Arial" charset="0"/>
                  <a:buChar char="•"/>
                </a:pPr>
                <a:r>
                  <a:rPr lang="en-US" dirty="0">
                    <a:latin typeface="Calibri"/>
                    <a:cs typeface="Calibri"/>
                  </a:rPr>
                  <a:t>	</a:t>
                </a:r>
                <a:r>
                  <a:rPr lang="en-US" dirty="0" err="1">
                    <a:latin typeface="Calibri"/>
                    <a:cs typeface="Calibri"/>
                  </a:rPr>
                  <a:t>Relu</a:t>
                </a:r>
                <a:r>
                  <a:rPr lang="en-US" dirty="0">
                    <a:latin typeface="Calibri"/>
                    <a:cs typeface="Calibri"/>
                  </a:rPr>
                  <a:t>, leaky </a:t>
                </a:r>
                <a:r>
                  <a:rPr lang="en-US" dirty="0" err="1">
                    <a:latin typeface="Calibri"/>
                    <a:cs typeface="Calibri"/>
                  </a:rPr>
                  <a:t>ReLU</a:t>
                </a:r>
                <a:r>
                  <a:rPr lang="en-US" dirty="0">
                    <a:latin typeface="Calibri"/>
                    <a:cs typeface="Calibri"/>
                  </a:rPr>
                  <a:t>, Generalized </a:t>
                </a:r>
                <a:r>
                  <a:rPr lang="en-US" dirty="0" err="1">
                    <a:latin typeface="Calibri"/>
                    <a:cs typeface="Calibri"/>
                  </a:rPr>
                  <a:t>ReLU</a:t>
                </a:r>
                <a:r>
                  <a:rPr lang="en-US" dirty="0">
                    <a:latin typeface="Calibri"/>
                    <a:cs typeface="Calibri"/>
                  </a:rPr>
                  <a:t>,  </a:t>
                </a:r>
                <a:r>
                  <a:rPr lang="en-US" dirty="0" err="1">
                    <a:latin typeface="Calibri"/>
                    <a:cs typeface="Calibri"/>
                  </a:rPr>
                  <a:t>MaxOut</a:t>
                </a:r>
                <a:endParaRPr lang="en-US" dirty="0">
                  <a:latin typeface="Calibri"/>
                  <a:cs typeface="Calibri"/>
                </a:endParaRPr>
              </a:p>
              <a:p>
                <a:pPr marL="342900" indent="-342900">
                  <a:buFont typeface="Arial" charset="0"/>
                  <a:buChar char="•"/>
                </a:pPr>
                <a:r>
                  <a:rPr lang="en-US" dirty="0">
                    <a:latin typeface="Calibri"/>
                    <a:cs typeface="Calibri"/>
                  </a:rPr>
                  <a:t>	</a:t>
                </a:r>
                <a:r>
                  <a:rPr lang="en-US" dirty="0" err="1">
                    <a:latin typeface="Calibri"/>
                    <a:cs typeface="Calibri"/>
                  </a:rPr>
                  <a:t>softplus</a:t>
                </a:r>
                <a:endParaRPr lang="en-US" dirty="0">
                  <a:latin typeface="Calibri"/>
                  <a:cs typeface="Calibri"/>
                </a:endParaRPr>
              </a:p>
              <a:p>
                <a:pPr marL="342900" indent="-342900">
                  <a:buFont typeface="Arial" charset="0"/>
                  <a:buChar char="•"/>
                </a:pPr>
                <a:r>
                  <a:rPr lang="en-US" dirty="0">
                    <a:latin typeface="Calibri"/>
                    <a:cs typeface="Calibri"/>
                  </a:rPr>
                  <a:t>	</a:t>
                </a:r>
                <a:r>
                  <a:rPr lang="en-US" dirty="0" err="1">
                    <a:latin typeface="Calibri"/>
                    <a:cs typeface="Calibri"/>
                  </a:rPr>
                  <a:t>tanh</a:t>
                </a:r>
                <a:endParaRPr lang="en-US" dirty="0">
                  <a:latin typeface="Calibri"/>
                  <a:cs typeface="Calibri"/>
                </a:endParaRPr>
              </a:p>
              <a:p>
                <a:pPr marL="342900" indent="-342900">
                  <a:buFont typeface="Arial" charset="0"/>
                  <a:buChar char="•"/>
                </a:pPr>
                <a:r>
                  <a:rPr lang="en-US" dirty="0">
                    <a:latin typeface="Calibri"/>
                    <a:cs typeface="Calibri"/>
                  </a:rPr>
                  <a:t>	swish </a:t>
                </a:r>
              </a:p>
              <a:p>
                <a:r>
                  <a:rPr lang="en-US" dirty="0">
                    <a:latin typeface="Calibri"/>
                    <a:cs typeface="Calibri"/>
                  </a:rPr>
                  <a:t>	</a:t>
                </a:r>
                <a:r>
                  <a:rPr lang="en-US" sz="1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94396" y="896460"/>
                <a:ext cx="9712644" cy="866160"/>
              </a:xfrm>
              <a:blipFill rotWithShape="0">
                <a:blip r:embed="rId3"/>
                <a:stretch>
                  <a:fillRect l="-1004" b="-525352"/>
                </a:stretch>
              </a:blipFill>
            </p:spPr>
            <p:txBody>
              <a:bodyPr/>
              <a:lstStyle/>
              <a:p>
                <a:r>
                  <a:rPr lang="en-US">
                    <a:noFill/>
                  </a:rPr>
                  <a:t> </a:t>
                </a:r>
              </a:p>
            </p:txBody>
          </p:sp>
        </mc:Fallback>
      </mc:AlternateContent>
    </p:spTree>
    <p:extLst>
      <p:ext uri="{BB962C8B-B14F-4D97-AF65-F5344CB8AC3E}">
        <p14:creationId xmlns:p14="http://schemas.microsoft.com/office/powerpoint/2010/main" val="130186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94396" y="896460"/>
                <a:ext cx="9712644" cy="866160"/>
              </a:xfrm>
            </p:spPr>
            <p:txBody>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h</m:t>
                      </m:r>
                      <m:r>
                        <a:rPr lang="en-US" sz="2800" b="0" i="1" smtClean="0">
                          <a:latin typeface="Cambria Math" charset="0"/>
                        </a:rPr>
                        <m:t>=</m:t>
                      </m:r>
                      <m:r>
                        <a:rPr lang="en-US" sz="2800" b="0" i="1" smtClean="0">
                          <a:latin typeface="Cambria Math" charset="0"/>
                        </a:rPr>
                        <m:t>𝑓</m:t>
                      </m:r>
                      <m:r>
                        <a:rPr lang="en-US" sz="2800" b="0" i="1" smtClean="0">
                          <a:latin typeface="Cambria Math" charset="0"/>
                        </a:rPr>
                        <m:t>(</m:t>
                      </m:r>
                      <m:sSup>
                        <m:sSupPr>
                          <m:ctrlPr>
                            <a:rPr lang="en-US" sz="2800" b="0" i="1" smtClean="0">
                              <a:latin typeface="Cambria Math" charset="0"/>
                            </a:rPr>
                          </m:ctrlPr>
                        </m:sSupPr>
                        <m:e>
                          <m:r>
                            <a:rPr lang="en-US" sz="2800" b="0" i="1" smtClean="0">
                              <a:latin typeface="Cambria Math" charset="0"/>
                            </a:rPr>
                            <m:t>𝑊</m:t>
                          </m:r>
                        </m:e>
                        <m:sup>
                          <m:r>
                            <a:rPr lang="en-US" sz="2800" b="0" i="1" smtClean="0">
                              <a:latin typeface="Cambria Math" charset="0"/>
                            </a:rPr>
                            <m:t>𝑇</m:t>
                          </m:r>
                        </m:sup>
                      </m:sSup>
                      <m:r>
                        <a:rPr lang="en-US" sz="2800" b="0" i="1" smtClean="0">
                          <a:latin typeface="Cambria Math" charset="0"/>
                        </a:rPr>
                        <m:t>𝑋</m:t>
                      </m:r>
                      <m:r>
                        <a:rPr lang="en-US" sz="2800" b="0" i="1" smtClean="0">
                          <a:latin typeface="Cambria Math" charset="0"/>
                        </a:rPr>
                        <m:t>+</m:t>
                      </m:r>
                      <m:r>
                        <a:rPr lang="en-US" sz="2800" b="0" i="1" smtClean="0">
                          <a:latin typeface="Cambria Math" charset="0"/>
                        </a:rPr>
                        <m:t>𝑏</m:t>
                      </m:r>
                      <m:r>
                        <a:rPr lang="en-US" sz="2800" b="0" i="1" smtClean="0">
                          <a:latin typeface="Cambria Math" charset="0"/>
                        </a:rPr>
                        <m:t>)</m:t>
                      </m:r>
                    </m:oMath>
                  </m:oMathPara>
                </a14:m>
                <a:endParaRPr lang="en-US" sz="6000" dirty="0"/>
              </a:p>
              <a:p>
                <a:endParaRPr lang="en-US" sz="2000" dirty="0"/>
              </a:p>
              <a:p>
                <a:r>
                  <a:rPr lang="en-US" sz="2400" dirty="0">
                    <a:latin typeface="Calibri"/>
                    <a:cs typeface="Calibri"/>
                  </a:rPr>
                  <a:t>The activation function should:</a:t>
                </a:r>
              </a:p>
              <a:p>
                <a:pPr marL="342900" indent="-342900">
                  <a:buFont typeface="Arial" charset="0"/>
                  <a:buChar char="•"/>
                </a:pPr>
                <a:r>
                  <a:rPr lang="en-US" dirty="0">
                    <a:latin typeface="Calibri"/>
                    <a:cs typeface="Calibri"/>
                  </a:rPr>
                  <a:t>	E</a:t>
                </a:r>
                <a:r>
                  <a:rPr lang="en-US" sz="2400" dirty="0">
                    <a:latin typeface="Calibri"/>
                    <a:cs typeface="Calibri"/>
                  </a:rPr>
                  <a:t>nsures </a:t>
                </a:r>
                <a:r>
                  <a:rPr lang="en-US" sz="2400" b="1" dirty="0">
                    <a:latin typeface="Calibri"/>
                    <a:cs typeface="Calibri"/>
                  </a:rPr>
                  <a:t>not linearity</a:t>
                </a:r>
                <a:endParaRPr lang="en-US" b="1" i="1" dirty="0">
                  <a:latin typeface="Times"/>
                  <a:cs typeface="Times"/>
                </a:endParaRPr>
              </a:p>
              <a:p>
                <a:pPr marL="285750" indent="-285750">
                  <a:buFont typeface="Arial" charset="0"/>
                  <a:buChar char="•"/>
                </a:pPr>
                <a:r>
                  <a:rPr lang="en-US" sz="1800" i="1" dirty="0">
                    <a:latin typeface="Times"/>
                    <a:cs typeface="Times"/>
                  </a:rPr>
                  <a:t>	</a:t>
                </a:r>
                <a:r>
                  <a:rPr lang="en-US" dirty="0">
                    <a:latin typeface="Calibri"/>
                    <a:cs typeface="Calibri"/>
                  </a:rPr>
                  <a:t>Ensure gradients remain large through hidden unit</a:t>
                </a:r>
              </a:p>
              <a:p>
                <a:r>
                  <a:rPr lang="en-US" dirty="0">
                    <a:latin typeface="Calibri"/>
                    <a:cs typeface="Calibri"/>
                  </a:rPr>
                  <a:t>	</a:t>
                </a:r>
              </a:p>
              <a:p>
                <a:r>
                  <a:rPr lang="en-US" dirty="0">
                    <a:latin typeface="Calibri"/>
                    <a:cs typeface="Calibri"/>
                  </a:rPr>
                  <a:t>Common choices are </a:t>
                </a:r>
              </a:p>
              <a:p>
                <a:pPr marL="342900" indent="-342900">
                  <a:buFont typeface="Arial" charset="0"/>
                  <a:buChar char="•"/>
                </a:pPr>
                <a:r>
                  <a:rPr lang="en-US" dirty="0">
                    <a:latin typeface="Calibri"/>
                    <a:cs typeface="Calibri"/>
                  </a:rPr>
                  <a:t>	Sigmoid </a:t>
                </a:r>
              </a:p>
              <a:p>
                <a:pPr marL="342900" indent="-342900">
                  <a:buFont typeface="Arial" charset="0"/>
                  <a:buChar char="•"/>
                </a:pPr>
                <a:r>
                  <a:rPr lang="en-US" dirty="0">
                    <a:latin typeface="Calibri"/>
                    <a:cs typeface="Calibri"/>
                  </a:rPr>
                  <a:t>	</a:t>
                </a:r>
                <a:r>
                  <a:rPr lang="en-US" dirty="0" err="1">
                    <a:latin typeface="Calibri"/>
                    <a:cs typeface="Calibri"/>
                  </a:rPr>
                  <a:t>Relu</a:t>
                </a:r>
                <a:r>
                  <a:rPr lang="en-US" dirty="0">
                    <a:latin typeface="Calibri"/>
                    <a:cs typeface="Calibri"/>
                  </a:rPr>
                  <a:t>, leaky </a:t>
                </a:r>
                <a:r>
                  <a:rPr lang="en-US" dirty="0" err="1">
                    <a:latin typeface="Calibri"/>
                    <a:cs typeface="Calibri"/>
                  </a:rPr>
                  <a:t>ReLU</a:t>
                </a:r>
                <a:r>
                  <a:rPr lang="en-US" dirty="0">
                    <a:latin typeface="Calibri"/>
                    <a:cs typeface="Calibri"/>
                  </a:rPr>
                  <a:t>, Generalized </a:t>
                </a:r>
                <a:r>
                  <a:rPr lang="en-US" dirty="0" err="1">
                    <a:latin typeface="Calibri"/>
                    <a:cs typeface="Calibri"/>
                  </a:rPr>
                  <a:t>ReLU</a:t>
                </a:r>
                <a:r>
                  <a:rPr lang="en-US" dirty="0">
                    <a:latin typeface="Calibri"/>
                    <a:cs typeface="Calibri"/>
                  </a:rPr>
                  <a:t>,  </a:t>
                </a:r>
                <a:r>
                  <a:rPr lang="en-US" dirty="0" err="1">
                    <a:latin typeface="Calibri"/>
                    <a:cs typeface="Calibri"/>
                  </a:rPr>
                  <a:t>MaxOut</a:t>
                </a:r>
                <a:endParaRPr lang="en-US" dirty="0">
                  <a:latin typeface="Calibri"/>
                  <a:cs typeface="Calibri"/>
                </a:endParaRPr>
              </a:p>
              <a:p>
                <a:pPr marL="342900" indent="-342900">
                  <a:buFont typeface="Arial" charset="0"/>
                  <a:buChar char="•"/>
                </a:pPr>
                <a:r>
                  <a:rPr lang="en-US" dirty="0">
                    <a:latin typeface="Calibri"/>
                    <a:cs typeface="Calibri"/>
                  </a:rPr>
                  <a:t>	</a:t>
                </a:r>
                <a:r>
                  <a:rPr lang="en-US" dirty="0" err="1">
                    <a:latin typeface="Calibri"/>
                    <a:cs typeface="Calibri"/>
                  </a:rPr>
                  <a:t>softplus</a:t>
                </a:r>
                <a:endParaRPr lang="en-US" dirty="0">
                  <a:latin typeface="Calibri"/>
                  <a:cs typeface="Calibri"/>
                </a:endParaRPr>
              </a:p>
              <a:p>
                <a:pPr marL="342900" indent="-342900">
                  <a:buFont typeface="Arial" charset="0"/>
                  <a:buChar char="•"/>
                </a:pPr>
                <a:r>
                  <a:rPr lang="en-US" dirty="0">
                    <a:latin typeface="Calibri"/>
                    <a:cs typeface="Calibri"/>
                  </a:rPr>
                  <a:t>	</a:t>
                </a:r>
                <a:r>
                  <a:rPr lang="en-US" dirty="0" err="1">
                    <a:latin typeface="Calibri"/>
                    <a:cs typeface="Calibri"/>
                  </a:rPr>
                  <a:t>tanh</a:t>
                </a:r>
                <a:endParaRPr lang="en-US" dirty="0">
                  <a:latin typeface="Calibri"/>
                  <a:cs typeface="Calibri"/>
                </a:endParaRPr>
              </a:p>
              <a:p>
                <a:pPr marL="342900" indent="-342900">
                  <a:buFont typeface="Arial" charset="0"/>
                  <a:buChar char="•"/>
                </a:pPr>
                <a:r>
                  <a:rPr lang="en-US" dirty="0">
                    <a:latin typeface="Calibri"/>
                    <a:cs typeface="Calibri"/>
                  </a:rPr>
                  <a:t>	swish </a:t>
                </a:r>
              </a:p>
              <a:p>
                <a:r>
                  <a:rPr lang="en-US" dirty="0">
                    <a:latin typeface="Calibri"/>
                    <a:cs typeface="Calibri"/>
                  </a:rPr>
                  <a:t>	</a:t>
                </a:r>
                <a:r>
                  <a:rPr lang="en-US" sz="1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94396" y="896460"/>
                <a:ext cx="9712644" cy="866160"/>
              </a:xfrm>
              <a:blipFill rotWithShape="0">
                <a:blip r:embed="rId3"/>
                <a:stretch>
                  <a:fillRect l="-1004" b="-525352"/>
                </a:stretch>
              </a:blipFill>
            </p:spPr>
            <p:txBody>
              <a:bodyPr/>
              <a:lstStyle/>
              <a:p>
                <a:r>
                  <a:rPr lang="en-US">
                    <a:noFill/>
                  </a:rPr>
                  <a:t> </a:t>
                </a:r>
              </a:p>
            </p:txBody>
          </p:sp>
        </mc:Fallback>
      </mc:AlternateContent>
    </p:spTree>
    <p:extLst>
      <p:ext uri="{BB962C8B-B14F-4D97-AF65-F5344CB8AC3E}">
        <p14:creationId xmlns:p14="http://schemas.microsoft.com/office/powerpoint/2010/main" val="20381583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3" y="983807"/>
                <a:ext cx="8229600" cy="5083175"/>
              </a:xfrm>
            </p:spPr>
            <p:txBody>
              <a:bodyPr/>
              <a:lstStyle/>
              <a:p>
                <a:pPr>
                  <a:spcAft>
                    <a:spcPts val="600"/>
                  </a:spcAft>
                </a:pPr>
                <a:r>
                  <a:rPr lang="en-US" sz="2800" dirty="0"/>
                  <a:t>Linear models</a:t>
                </a:r>
              </a:p>
              <a:p>
                <a:pPr lvl="1">
                  <a:spcAft>
                    <a:spcPts val="600"/>
                  </a:spcAft>
                </a:pPr>
                <a:r>
                  <a:rPr lang="en-US" sz="2400" dirty="0"/>
                  <a:t>Can be fit efficiently (via convex optimization)</a:t>
                </a:r>
              </a:p>
              <a:p>
                <a:pPr lvl="1">
                  <a:spcAft>
                    <a:spcPts val="600"/>
                  </a:spcAft>
                </a:pPr>
                <a:r>
                  <a:rPr lang="en-US" sz="2400" dirty="0"/>
                  <a:t>Limited model capacity</a:t>
                </a:r>
              </a:p>
              <a:p>
                <a:pPr>
                  <a:spcAft>
                    <a:spcPts val="600"/>
                  </a:spcAft>
                </a:pPr>
                <a:r>
                  <a:rPr lang="en-US" sz="2800" dirty="0"/>
                  <a:t>Alternative:</a:t>
                </a:r>
              </a:p>
              <a:p>
                <a:pPr>
                  <a:spcAft>
                    <a:spcPts val="600"/>
                  </a:spcAft>
                </a:pPr>
                <a:endParaRPr lang="en-US" sz="4800" dirty="0"/>
              </a:p>
              <a:p>
                <a:pPr>
                  <a:spcAft>
                    <a:spcPts val="600"/>
                  </a:spcAft>
                </a:pPr>
                <a:r>
                  <a:rPr lang="en-US" sz="2800" dirty="0"/>
                  <a:t>Where </a:t>
                </a:r>
                <a14:m>
                  <m:oMath xmlns:m="http://schemas.openxmlformats.org/officeDocument/2006/math">
                    <m:r>
                      <a:rPr lang="en-US" sz="2800" i="1" smtClean="0">
                        <a:latin typeface="Cambria Math" charset="0"/>
                        <a:ea typeface="Cambria Math" charset="0"/>
                        <a:cs typeface="Cambria Math" charset="0"/>
                      </a:rPr>
                      <m:t>𝜙</m:t>
                    </m:r>
                  </m:oMath>
                </a14:m>
                <a:r>
                  <a:rPr lang="en-US" sz="2800" dirty="0"/>
                  <a:t> is a </a:t>
                </a:r>
                <a:r>
                  <a:rPr lang="en-US" sz="2800" i="1" dirty="0">
                    <a:solidFill>
                      <a:srgbClr val="0000FF"/>
                    </a:solidFill>
                  </a:rPr>
                  <a:t>non-linear transform</a:t>
                </a:r>
              </a:p>
              <a:p>
                <a:pPr marL="457200" lvl="1" indent="0">
                  <a:spcAft>
                    <a:spcPts val="600"/>
                  </a:spcAft>
                  <a:buNone/>
                </a:pPr>
                <a:endParaRPr lang="en-US" dirty="0"/>
              </a:p>
              <a:p>
                <a:pPr lvl="1">
                  <a:spcAft>
                    <a:spcPts val="600"/>
                  </a:spcAft>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3" y="983807"/>
                <a:ext cx="8229600" cy="5083175"/>
              </a:xfrm>
              <a:blipFill rotWithShape="0">
                <a:blip r:embed="rId4"/>
                <a:stretch>
                  <a:fillRect l="-1481" t="-1199"/>
                </a:stretch>
              </a:blipFill>
            </p:spPr>
            <p:txBody>
              <a:bodyPr/>
              <a:lstStyle/>
              <a:p>
                <a:r>
                  <a:rPr lang="en-US">
                    <a:noFill/>
                  </a:rPr>
                  <a:t> </a:t>
                </a:r>
              </a:p>
            </p:txBody>
          </p:sp>
        </mc:Fallback>
      </mc:AlternateContent>
      <p:graphicFrame>
        <p:nvGraphicFramePr>
          <p:cNvPr id="4" name="Object 3"/>
          <p:cNvGraphicFramePr>
            <a:graphicFrameLocks noChangeAspect="1"/>
          </p:cNvGraphicFramePr>
          <p:nvPr>
            <p:extLst/>
          </p:nvPr>
        </p:nvGraphicFramePr>
        <p:xfrm>
          <a:off x="4667779" y="3076575"/>
          <a:ext cx="2780242" cy="704850"/>
        </p:xfrm>
        <a:graphic>
          <a:graphicData uri="http://schemas.openxmlformats.org/presentationml/2006/ole">
            <mc:AlternateContent xmlns:mc="http://schemas.openxmlformats.org/markup-compatibility/2006">
              <mc:Choice xmlns:v="urn:schemas-microsoft-com:vml" Requires="v">
                <p:oleObj spid="_x0000_s1132" name="Equation" r:id="rId5" imgW="901700" imgH="228600" progId="Equation.3">
                  <p:embed/>
                </p:oleObj>
              </mc:Choice>
              <mc:Fallback>
                <p:oleObj name="Equation" r:id="rId5" imgW="901700" imgH="228600" progId="Equation.3">
                  <p:embed/>
                  <p:pic>
                    <p:nvPicPr>
                      <p:cNvPr id="4" name="Object 3"/>
                      <p:cNvPicPr/>
                      <p:nvPr/>
                    </p:nvPicPr>
                    <p:blipFill>
                      <a:blip r:embed="rId6"/>
                      <a:stretch>
                        <a:fillRect/>
                      </a:stretch>
                    </p:blipFill>
                    <p:spPr>
                      <a:xfrm>
                        <a:off x="4667779" y="3076575"/>
                        <a:ext cx="2780242" cy="704850"/>
                      </a:xfrm>
                      <a:prstGeom prst="rect">
                        <a:avLst/>
                      </a:prstGeom>
                    </p:spPr>
                  </p:pic>
                </p:oleObj>
              </mc:Fallback>
            </mc:AlternateContent>
          </a:graphicData>
        </a:graphic>
      </p:graphicFrame>
    </p:spTree>
    <p:extLst>
      <p:ext uri="{BB962C8B-B14F-4D97-AF65-F5344CB8AC3E}">
        <p14:creationId xmlns:p14="http://schemas.microsoft.com/office/powerpoint/2010/main" val="6927304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ML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600"/>
                  </a:spcAft>
                </a:pPr>
                <a:r>
                  <a:rPr lang="en-US" sz="2800" dirty="0"/>
                  <a:t>Manually engineer </a:t>
                </a:r>
                <a14:m>
                  <m:oMath xmlns:m="http://schemas.openxmlformats.org/officeDocument/2006/math">
                    <m:r>
                      <a:rPr lang="en-US" sz="2800" i="1">
                        <a:latin typeface="Cambria Math" charset="0"/>
                        <a:ea typeface="Cambria Math" charset="0"/>
                        <a:cs typeface="Cambria Math" charset="0"/>
                      </a:rPr>
                      <m:t>𝜙</m:t>
                    </m:r>
                  </m:oMath>
                </a14:m>
                <a:endParaRPr lang="en-US" sz="2800" dirty="0"/>
              </a:p>
              <a:p>
                <a:pPr lvl="1">
                  <a:spcAft>
                    <a:spcPts val="600"/>
                  </a:spcAft>
                  <a:buFont typeface="Arial" charset="0"/>
                  <a:buChar char="•"/>
                </a:pPr>
                <a:r>
                  <a:rPr lang="en-US" dirty="0"/>
                  <a:t>Domain specific, enormous human effort</a:t>
                </a:r>
              </a:p>
              <a:p>
                <a:pPr>
                  <a:spcAft>
                    <a:spcPts val="600"/>
                  </a:spcAft>
                </a:pPr>
                <a:r>
                  <a:rPr lang="en-US" sz="2800" dirty="0"/>
                  <a:t>Generic transform</a:t>
                </a:r>
              </a:p>
              <a:p>
                <a:pPr lvl="1">
                  <a:spcAft>
                    <a:spcPts val="600"/>
                  </a:spcAft>
                  <a:buFont typeface="Arial" charset="0"/>
                  <a:buChar char="•"/>
                </a:pPr>
                <a:r>
                  <a:rPr lang="en-US" dirty="0"/>
                  <a:t>Maps to a higher-dimensional space</a:t>
                </a:r>
              </a:p>
              <a:p>
                <a:pPr lvl="1">
                  <a:spcAft>
                    <a:spcPts val="600"/>
                  </a:spcAft>
                  <a:buFont typeface="Arial" charset="0"/>
                  <a:buChar char="•"/>
                </a:pPr>
                <a:r>
                  <a:rPr lang="en-US" dirty="0"/>
                  <a:t>Kernel methods: e.g. RBF kernels</a:t>
                </a:r>
              </a:p>
              <a:p>
                <a:pPr lvl="1">
                  <a:spcAft>
                    <a:spcPts val="600"/>
                  </a:spcAft>
                  <a:buFont typeface="Arial" charset="0"/>
                  <a:buChar char="•"/>
                </a:pPr>
                <a:r>
                  <a:rPr lang="en-US" dirty="0">
                    <a:solidFill>
                      <a:srgbClr val="0000FF"/>
                    </a:solidFill>
                  </a:rPr>
                  <a:t>Over fitting: does not generalize well to test set</a:t>
                </a:r>
              </a:p>
              <a:p>
                <a:pPr lvl="1">
                  <a:spcAft>
                    <a:spcPts val="600"/>
                  </a:spcAft>
                  <a:buFont typeface="Arial" charset="0"/>
                  <a:buChar char="•"/>
                </a:pPr>
                <a:r>
                  <a:rPr lang="en-US" dirty="0">
                    <a:solidFill>
                      <a:srgbClr val="0000FF"/>
                    </a:solidFill>
                  </a:rPr>
                  <a:t>Cannot encode enough prior information</a:t>
                </a:r>
              </a:p>
              <a:p>
                <a:pPr lvl="1">
                  <a:spcAft>
                    <a:spcPts val="600"/>
                  </a:spcAft>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40" t="-2882" b="-61960"/>
                </a:stretch>
              </a:blipFill>
            </p:spPr>
            <p:txBody>
              <a:bodyPr/>
              <a:lstStyle/>
              <a:p>
                <a:r>
                  <a:rPr lang="en-US">
                    <a:noFill/>
                  </a:rPr>
                  <a:t> </a:t>
                </a:r>
              </a:p>
            </p:txBody>
          </p:sp>
        </mc:Fallback>
      </mc:AlternateContent>
    </p:spTree>
    <p:extLst>
      <p:ext uri="{BB962C8B-B14F-4D97-AF65-F5344CB8AC3E}">
        <p14:creationId xmlns:p14="http://schemas.microsoft.com/office/powerpoint/2010/main" val="4825879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spcAft>
                    <a:spcPts val="600"/>
                  </a:spcAft>
                  <a:buFont typeface="Arial" charset="0"/>
                  <a:buChar char="•"/>
                </a:pPr>
                <a:r>
                  <a:rPr lang="en-US" sz="2400" dirty="0">
                    <a:solidFill>
                      <a:srgbClr val="0000FF"/>
                    </a:solidFill>
                    <a:latin typeface="Karla" charset="0"/>
                    <a:ea typeface="Karla" charset="0"/>
                    <a:cs typeface="Karla" charset="0"/>
                  </a:rPr>
                  <a:t>Directly learn </a:t>
                </a:r>
                <a14:m>
                  <m:oMath xmlns:m="http://schemas.openxmlformats.org/officeDocument/2006/math">
                    <m:r>
                      <a:rPr lang="en-US" sz="2400" i="1">
                        <a:latin typeface="Cambria Math" charset="0"/>
                        <a:ea typeface="Karla" charset="0"/>
                        <a:cs typeface="Karla" charset="0"/>
                      </a:rPr>
                      <m:t>𝜙</m:t>
                    </m:r>
                  </m:oMath>
                </a14:m>
                <a:endParaRPr lang="en-US" sz="2400" dirty="0">
                  <a:latin typeface="Karla" charset="0"/>
                  <a:ea typeface="Karla" charset="0"/>
                  <a:cs typeface="Karla" charset="0"/>
                </a:endParaRPr>
              </a:p>
              <a:p>
                <a:pPr marL="1200120" lvl="1" indent="-457200">
                  <a:spcAft>
                    <a:spcPts val="600"/>
                  </a:spcAft>
                  <a:buFont typeface="Arial" charset="0"/>
                  <a:buChar char="•"/>
                </a:pPr>
                <a:endParaRPr lang="en-US" dirty="0">
                  <a:latin typeface="Karla" charset="0"/>
                  <a:ea typeface="Karla" charset="0"/>
                  <a:cs typeface="Karla" charset="0"/>
                </a:endParaRPr>
              </a:p>
              <a:p>
                <a:pPr marL="460375" lvl="1" indent="0">
                  <a:spcAft>
                    <a:spcPts val="600"/>
                  </a:spcAft>
                  <a:buNone/>
                </a:pPr>
                <a14:m>
                  <m:oMathPara xmlns:m="http://schemas.openxmlformats.org/officeDocument/2006/math">
                    <m:oMathParaPr>
                      <m:jc m:val="centerGroup"/>
                    </m:oMathParaPr>
                    <m:oMath xmlns:m="http://schemas.openxmlformats.org/officeDocument/2006/math">
                      <m:r>
                        <a:rPr lang="en-US" sz="2800" i="1">
                          <a:latin typeface="Cambria Math" charset="0"/>
                        </a:rPr>
                        <m:t>𝑓</m:t>
                      </m:r>
                      <m:d>
                        <m:dPr>
                          <m:ctrlPr>
                            <a:rPr lang="en-US" sz="2800" i="1">
                              <a:latin typeface="Cambria Math" charset="0"/>
                            </a:rPr>
                          </m:ctrlPr>
                        </m:dPr>
                        <m:e>
                          <m:r>
                            <a:rPr lang="en-US" sz="2800" i="1">
                              <a:latin typeface="Cambria Math" charset="0"/>
                            </a:rPr>
                            <m:t>𝑥</m:t>
                          </m:r>
                          <m:r>
                            <a:rPr lang="en-US" sz="2800" i="1">
                              <a:latin typeface="Cambria Math" charset="0"/>
                            </a:rPr>
                            <m:t>;</m:t>
                          </m:r>
                          <m:r>
                            <a:rPr lang="en-US" sz="2800" i="1">
                              <a:latin typeface="Cambria Math" charset="0"/>
                            </a:rPr>
                            <m:t>𝜃</m:t>
                          </m:r>
                        </m:e>
                      </m:d>
                      <m:r>
                        <a:rPr lang="en-US" sz="2800" i="1">
                          <a:latin typeface="Cambria Math" charset="0"/>
                        </a:rPr>
                        <m:t>=</m:t>
                      </m:r>
                      <m:sSup>
                        <m:sSupPr>
                          <m:ctrlPr>
                            <a:rPr lang="en-US" sz="2800" i="1">
                              <a:latin typeface="Cambria Math" charset="0"/>
                            </a:rPr>
                          </m:ctrlPr>
                        </m:sSupPr>
                        <m:e>
                          <m:r>
                            <a:rPr lang="en-US" sz="2800" i="1">
                              <a:latin typeface="Cambria Math" charset="0"/>
                            </a:rPr>
                            <m:t>𝑊</m:t>
                          </m:r>
                        </m:e>
                        <m:sup>
                          <m:r>
                            <a:rPr lang="en-US" sz="2800" i="1">
                              <a:latin typeface="Cambria Math" charset="0"/>
                            </a:rPr>
                            <m:t>𝑇</m:t>
                          </m:r>
                        </m:sup>
                      </m:sSup>
                      <m:r>
                        <a:rPr lang="en-US" sz="2800" i="1">
                          <a:latin typeface="Cambria Math" charset="0"/>
                        </a:rPr>
                        <m:t>𝜙</m:t>
                      </m:r>
                      <m:r>
                        <a:rPr lang="en-US" sz="2800" i="1">
                          <a:latin typeface="Cambria Math" charset="0"/>
                        </a:rPr>
                        <m:t>(</m:t>
                      </m:r>
                      <m:r>
                        <a:rPr lang="en-US" sz="2800" i="1">
                          <a:latin typeface="Cambria Math" charset="0"/>
                        </a:rPr>
                        <m:t>𝑥</m:t>
                      </m:r>
                      <m:r>
                        <a:rPr lang="en-US" sz="2800" i="1">
                          <a:latin typeface="Cambria Math" charset="0"/>
                        </a:rPr>
                        <m:t>;</m:t>
                      </m:r>
                      <m:r>
                        <a:rPr lang="en-US" sz="2800" i="1">
                          <a:latin typeface="Cambria Math" charset="0"/>
                        </a:rPr>
                        <m:t>𝜃</m:t>
                      </m:r>
                      <m:r>
                        <a:rPr lang="en-US" sz="2800" i="1">
                          <a:latin typeface="Cambria Math" charset="0"/>
                        </a:rPr>
                        <m:t>)</m:t>
                      </m:r>
                    </m:oMath>
                  </m:oMathPara>
                </a14:m>
                <a:r>
                  <a:rPr lang="en-US" sz="2400" dirty="0">
                    <a:latin typeface="Karla" charset="0"/>
                    <a:ea typeface="Karla" charset="0"/>
                    <a:cs typeface="Karla" charset="0"/>
                  </a:rPr>
                  <a:t/>
                </a:r>
                <a:br>
                  <a:rPr lang="en-US" sz="2400" dirty="0">
                    <a:latin typeface="Karla" charset="0"/>
                    <a:ea typeface="Karla" charset="0"/>
                    <a:cs typeface="Karla" charset="0"/>
                  </a:rPr>
                </a:br>
                <a:r>
                  <a:rPr lang="en-US" sz="2400" dirty="0">
                    <a:latin typeface="Karla" charset="0"/>
                    <a:ea typeface="Karla" charset="0"/>
                    <a:cs typeface="Karla" charset="0"/>
                  </a:rPr>
                  <a:t/>
                </a:r>
                <a:br>
                  <a:rPr lang="en-US" sz="2400" dirty="0">
                    <a:latin typeface="Karla" charset="0"/>
                    <a:ea typeface="Karla" charset="0"/>
                    <a:cs typeface="Karla" charset="0"/>
                  </a:rPr>
                </a:br>
                <a:endParaRPr lang="en-US" sz="2400" dirty="0">
                  <a:latin typeface="Karla" charset="0"/>
                  <a:ea typeface="Karla" charset="0"/>
                  <a:cs typeface="Karla" charset="0"/>
                </a:endParaRPr>
              </a:p>
              <a:p>
                <a:pPr marL="457200" lvl="1" indent="-457200">
                  <a:spcAft>
                    <a:spcPts val="600"/>
                  </a:spcAft>
                  <a:buFont typeface="Arial" charset="0"/>
                  <a:buChar char="•"/>
                </a:pPr>
                <a:r>
                  <a:rPr lang="en-US" sz="2400" dirty="0">
                    <a:latin typeface="Karla" charset="0"/>
                    <a:ea typeface="Karla" charset="0"/>
                    <a:cs typeface="Karla" charset="0"/>
                  </a:rPr>
                  <a:t>where </a:t>
                </a:r>
                <a14:m>
                  <m:oMath xmlns:m="http://schemas.openxmlformats.org/officeDocument/2006/math">
                    <m:r>
                      <a:rPr lang="el-GR" sz="2400" i="1">
                        <a:latin typeface="Cambria Math" charset="0"/>
                        <a:ea typeface="Karla" charset="0"/>
                        <a:cs typeface="Karla" charset="0"/>
                      </a:rPr>
                      <m:t>𝜃</m:t>
                    </m:r>
                  </m:oMath>
                </a14:m>
                <a:r>
                  <a:rPr lang="en-US" sz="2400" dirty="0">
                    <a:latin typeface="Karla" charset="0"/>
                    <a:ea typeface="Karla" charset="0"/>
                    <a:cs typeface="Karla" charset="0"/>
                  </a:rPr>
                  <a:t> are parameters of the transform</a:t>
                </a:r>
                <a:endParaRPr lang="en-US" sz="2400" i="1" dirty="0">
                  <a:latin typeface="Karla" charset="0"/>
                  <a:ea typeface="Karla" charset="0"/>
                  <a:cs typeface="Karla" charset="0"/>
                </a:endParaRPr>
              </a:p>
              <a:p>
                <a:pPr marL="457200" indent="-457200">
                  <a:spcAft>
                    <a:spcPts val="600"/>
                  </a:spcAft>
                  <a:buFont typeface="Arial" charset="0"/>
                  <a:buChar char="•"/>
                </a:pPr>
                <a14:m>
                  <m:oMath xmlns:m="http://schemas.openxmlformats.org/officeDocument/2006/math">
                    <m:r>
                      <a:rPr lang="en-US" sz="2400" i="1">
                        <a:latin typeface="Cambria Math" charset="0"/>
                        <a:ea typeface="Cambria Math" charset="0"/>
                        <a:cs typeface="Cambria Math" charset="0"/>
                      </a:rPr>
                      <m:t>𝜙</m:t>
                    </m:r>
                    <m:r>
                      <a:rPr lang="en-US" sz="2400" b="0" i="0" smtClean="0">
                        <a:latin typeface="Cambria Math" charset="0"/>
                        <a:ea typeface="Karla" charset="0"/>
                        <a:cs typeface="Karla" charset="0"/>
                      </a:rPr>
                      <m:t> </m:t>
                    </m:r>
                  </m:oMath>
                </a14:m>
                <a:r>
                  <a:rPr lang="en-US" sz="2400" dirty="0">
                    <a:latin typeface="Karla" charset="0"/>
                    <a:ea typeface="Karla" charset="0"/>
                    <a:cs typeface="Karla" charset="0"/>
                  </a:rPr>
                  <a:t>defines hidden layers </a:t>
                </a:r>
              </a:p>
              <a:p>
                <a:pPr marL="457200" indent="-457200">
                  <a:spcAft>
                    <a:spcPts val="600"/>
                  </a:spcAft>
                  <a:buFont typeface="Arial" charset="0"/>
                  <a:buChar char="•"/>
                </a:pPr>
                <a:r>
                  <a:rPr lang="en-US" sz="2400" dirty="0" smtClean="0">
                    <a:latin typeface="Karla" charset="0"/>
                    <a:ea typeface="Karla" charset="0"/>
                    <a:cs typeface="Karla" charset="0"/>
                  </a:rPr>
                  <a:t>Can </a:t>
                </a:r>
                <a:r>
                  <a:rPr lang="en-US" sz="2400" dirty="0">
                    <a:latin typeface="Karla" charset="0"/>
                    <a:ea typeface="Karla" charset="0"/>
                    <a:cs typeface="Karla" charset="0"/>
                  </a:rPr>
                  <a:t>encode prior beliefs, generalizes well </a:t>
                </a:r>
              </a:p>
              <a:p>
                <a:pPr lvl="1">
                  <a:spcAft>
                    <a:spcPts val="600"/>
                  </a:spcAft>
                </a:pPr>
                <a:endParaRPr lang="en-US" sz="18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26" t="-2305" b="-84150"/>
                </a:stretch>
              </a:blipFill>
            </p:spPr>
            <p:txBody>
              <a:bodyPr/>
              <a:lstStyle/>
              <a:p>
                <a:r>
                  <a:rPr lang="en-US">
                    <a:noFill/>
                  </a:rPr>
                  <a:t> </a:t>
                </a:r>
              </a:p>
            </p:txBody>
          </p:sp>
        </mc:Fallback>
      </mc:AlternateContent>
      <p:sp>
        <p:nvSpPr>
          <p:cNvPr id="4" name="TextBox 3"/>
          <p:cNvSpPr txBox="1"/>
          <p:nvPr/>
        </p:nvSpPr>
        <p:spPr>
          <a:xfrm>
            <a:off x="4115253" y="1802442"/>
            <a:ext cx="65" cy="430887"/>
          </a:xfrm>
          <a:prstGeom prst="rect">
            <a:avLst/>
          </a:prstGeom>
          <a:noFill/>
        </p:spPr>
        <p:txBody>
          <a:bodyPr wrap="none" lIns="0" tIns="0" rIns="0" bIns="0" rtlCol="0">
            <a:spAutoFit/>
          </a:bodyPr>
          <a:lstStyle/>
          <a:p>
            <a:endParaRPr lang="en-US" sz="2800" dirty="0"/>
          </a:p>
        </p:txBody>
      </p:sp>
    </p:spTree>
    <p:extLst>
      <p:ext uri="{BB962C8B-B14F-4D97-AF65-F5344CB8AC3E}">
        <p14:creationId xmlns:p14="http://schemas.microsoft.com/office/powerpoint/2010/main" val="19572228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Networks</a:t>
            </a:r>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
        <p:nvSpPr>
          <p:cNvPr id="6" name="Google Shape;273;p29"/>
          <p:cNvSpPr txBox="1">
            <a:spLocks/>
          </p:cNvSpPr>
          <p:nvPr/>
        </p:nvSpPr>
        <p:spPr>
          <a:xfrm>
            <a:off x="311700" y="593367"/>
            <a:ext cx="8520600" cy="763500"/>
          </a:xfrm>
          <a:prstGeom prst="rect">
            <a:avLst/>
          </a:prstGeom>
          <a:ln>
            <a:noFill/>
          </a:ln>
        </p:spPr>
        <p:txBody>
          <a:bodyPr spcFirstLastPara="1" wrap="square" lIns="91425" tIns="91425" rIns="91425" bIns="91425" anchor="t" anchorCtr="0">
            <a:noAutofit/>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pPr>
              <a:spcBef>
                <a:spcPts val="0"/>
              </a:spcBef>
            </a:pPr>
            <a:endParaRPr lang="en" dirty="0"/>
          </a:p>
        </p:txBody>
      </p:sp>
      <p:sp>
        <p:nvSpPr>
          <p:cNvPr id="7" name="Google Shape;274;p29"/>
          <p:cNvSpPr txBox="1">
            <a:spLocks/>
          </p:cNvSpPr>
          <p:nvPr/>
        </p:nvSpPr>
        <p:spPr>
          <a:xfrm>
            <a:off x="349291" y="1323950"/>
            <a:ext cx="7225234" cy="4555200"/>
          </a:xfrm>
          <a:prstGeom prst="rect">
            <a:avLst/>
          </a:prstGeom>
          <a:ln>
            <a:noFill/>
          </a:ln>
        </p:spPr>
        <p:txBody>
          <a:bodyPr spcFirstLastPara="1" wrap="square" lIns="91425" tIns="91425" rIns="91425" bIns="91425" anchor="t" anchorCtr="0">
            <a:noAutofit/>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1000"/>
              </a:spcBef>
              <a:buSzPts val="1800"/>
              <a:buFont typeface="+mj-lt"/>
              <a:buAutoNum type="arabicPeriod"/>
            </a:pPr>
            <a:r>
              <a:rPr lang="en-US" sz="2400" dirty="0"/>
              <a:t>Machine Learning Algorithm</a:t>
            </a:r>
          </a:p>
          <a:p>
            <a:pPr marL="571500" indent="-457200">
              <a:spcBef>
                <a:spcPts val="1000"/>
              </a:spcBef>
              <a:buSzPts val="1800"/>
              <a:buFont typeface="+mj-lt"/>
              <a:buAutoNum type="arabicPeriod"/>
            </a:pPr>
            <a:r>
              <a:rPr lang="en-US" sz="2400" dirty="0"/>
              <a:t>Very simplified parametric models of our brain</a:t>
            </a:r>
          </a:p>
          <a:p>
            <a:pPr marL="571500" indent="-457200">
              <a:spcBef>
                <a:spcPts val="1000"/>
              </a:spcBef>
              <a:buSzPts val="1800"/>
              <a:buFont typeface="+mj-lt"/>
              <a:buAutoNum type="arabicPeriod"/>
            </a:pPr>
            <a:r>
              <a:rPr lang="en-US" sz="2400" dirty="0"/>
              <a:t>Networks of basic processing units: neurons</a:t>
            </a:r>
          </a:p>
          <a:p>
            <a:pPr marL="571500" indent="-457200">
              <a:spcBef>
                <a:spcPts val="1000"/>
              </a:spcBef>
              <a:buSzPts val="1800"/>
              <a:buFont typeface="+mj-lt"/>
              <a:buAutoNum type="arabicPeriod"/>
            </a:pPr>
            <a:r>
              <a:rPr lang="en-US" sz="2400" dirty="0"/>
              <a:t>Neurons store information which has to be </a:t>
            </a:r>
            <a:r>
              <a:rPr lang="en-US" sz="2400" dirty="0" smtClean="0"/>
              <a:t>learned (the weights or the state for RNNs)  </a:t>
            </a:r>
            <a:endParaRPr lang="en-US" sz="2400" dirty="0"/>
          </a:p>
          <a:p>
            <a:pPr marL="571500" indent="-457200">
              <a:spcBef>
                <a:spcPts val="1000"/>
              </a:spcBef>
              <a:buSzPts val="1800"/>
              <a:buFont typeface="+mj-lt"/>
              <a:buAutoNum type="arabicPeriod"/>
            </a:pPr>
            <a:r>
              <a:rPr lang="en-US" sz="2400" dirty="0"/>
              <a:t>Many types of architectures to solve different tasks </a:t>
            </a:r>
          </a:p>
          <a:p>
            <a:pPr marL="571500" indent="-457200">
              <a:spcBef>
                <a:spcPts val="1000"/>
              </a:spcBef>
              <a:buSzPts val="1800"/>
              <a:buFont typeface="+mj-lt"/>
              <a:buAutoNum type="arabicPeriod"/>
            </a:pPr>
            <a:r>
              <a:rPr lang="en-US" sz="2400" dirty="0"/>
              <a:t>They can scale to massive </a:t>
            </a:r>
            <a:r>
              <a:rPr lang="en-US" sz="2400" dirty="0" smtClean="0"/>
              <a:t>data</a:t>
            </a:r>
            <a:endParaRPr lang="en-US" sz="2400" dirty="0"/>
          </a:p>
        </p:txBody>
      </p:sp>
      <p:grpSp>
        <p:nvGrpSpPr>
          <p:cNvPr id="3" name="Group 2"/>
          <p:cNvGrpSpPr/>
          <p:nvPr/>
        </p:nvGrpSpPr>
        <p:grpSpPr>
          <a:xfrm>
            <a:off x="7832950" y="983807"/>
            <a:ext cx="2733450" cy="5476573"/>
            <a:chOff x="7832950" y="983807"/>
            <a:chExt cx="2733450" cy="5476573"/>
          </a:xfrm>
        </p:grpSpPr>
        <p:grpSp>
          <p:nvGrpSpPr>
            <p:cNvPr id="39" name="Group 38"/>
            <p:cNvGrpSpPr/>
            <p:nvPr/>
          </p:nvGrpSpPr>
          <p:grpSpPr>
            <a:xfrm>
              <a:off x="7832950" y="1155380"/>
              <a:ext cx="2733450" cy="5305000"/>
              <a:chOff x="6092475" y="1279575"/>
              <a:chExt cx="2733450" cy="5305000"/>
            </a:xfrm>
          </p:grpSpPr>
          <p:sp>
            <p:nvSpPr>
              <p:cNvPr id="5" name="Google Shape;272;p29"/>
              <p:cNvSpPr/>
              <p:nvPr/>
            </p:nvSpPr>
            <p:spPr>
              <a:xfrm>
                <a:off x="6468900" y="1279575"/>
                <a:ext cx="2028000" cy="4249500"/>
              </a:xfrm>
              <a:prstGeom prst="down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Google Shape;275;p29"/>
              <p:cNvSpPr/>
              <p:nvPr/>
            </p:nvSpPr>
            <p:spPr>
              <a:xfrm rot="5400000">
                <a:off x="85379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Google Shape;276;p29"/>
              <p:cNvSpPr/>
              <p:nvPr/>
            </p:nvSpPr>
            <p:spPr>
              <a:xfrm rot="5400000">
                <a:off x="77227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Google Shape;277;p29"/>
              <p:cNvSpPr/>
              <p:nvPr/>
            </p:nvSpPr>
            <p:spPr>
              <a:xfrm rot="5400000">
                <a:off x="69076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278;p29"/>
              <p:cNvSpPr/>
              <p:nvPr/>
            </p:nvSpPr>
            <p:spPr>
              <a:xfrm rot="5400000">
                <a:off x="60924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279;p29"/>
              <p:cNvSpPr/>
              <p:nvPr/>
            </p:nvSpPr>
            <p:spPr>
              <a:xfrm rot="5400000">
                <a:off x="8120425"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280;p29"/>
              <p:cNvSpPr/>
              <p:nvPr/>
            </p:nvSpPr>
            <p:spPr>
              <a:xfrm rot="5400000">
                <a:off x="7338888"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281;p29"/>
              <p:cNvSpPr/>
              <p:nvPr/>
            </p:nvSpPr>
            <p:spPr>
              <a:xfrm rot="5400000">
                <a:off x="6557350"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282;p29"/>
              <p:cNvSpPr/>
              <p:nvPr/>
            </p:nvSpPr>
            <p:spPr>
              <a:xfrm rot="5400000">
                <a:off x="7335075" y="4925450"/>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 name="Google Shape;283;p29"/>
              <p:cNvCxnSpPr/>
              <p:nvPr/>
            </p:nvCxnSpPr>
            <p:spPr>
              <a:xfrm flipH="1">
                <a:off x="8264325" y="3051375"/>
                <a:ext cx="417600" cy="858300"/>
              </a:xfrm>
              <a:prstGeom prst="straightConnector1">
                <a:avLst/>
              </a:prstGeom>
              <a:noFill/>
              <a:ln w="19050" cap="flat" cmpd="sng">
                <a:solidFill>
                  <a:schemeClr val="dk2"/>
                </a:solidFill>
                <a:prstDash val="solid"/>
                <a:round/>
                <a:headEnd type="none" w="med" len="med"/>
                <a:tailEnd type="none" w="med" len="med"/>
              </a:ln>
            </p:spPr>
          </p:cxnSp>
          <p:cxnSp>
            <p:nvCxnSpPr>
              <p:cNvPr id="17" name="Google Shape;284;p29"/>
              <p:cNvCxnSpPr/>
              <p:nvPr/>
            </p:nvCxnSpPr>
            <p:spPr>
              <a:xfrm>
                <a:off x="7866775" y="3051375"/>
                <a:ext cx="397800" cy="858300"/>
              </a:xfrm>
              <a:prstGeom prst="straightConnector1">
                <a:avLst/>
              </a:prstGeom>
              <a:noFill/>
              <a:ln w="19050" cap="flat" cmpd="sng">
                <a:solidFill>
                  <a:schemeClr val="dk2"/>
                </a:solidFill>
                <a:prstDash val="solid"/>
                <a:round/>
                <a:headEnd type="none" w="med" len="med"/>
                <a:tailEnd type="none" w="med" len="med"/>
              </a:ln>
            </p:spPr>
          </p:cxnSp>
          <p:cxnSp>
            <p:nvCxnSpPr>
              <p:cNvPr id="18" name="Google Shape;285;p29"/>
              <p:cNvCxnSpPr/>
              <p:nvPr/>
            </p:nvCxnSpPr>
            <p:spPr>
              <a:xfrm>
                <a:off x="7051625" y="3051375"/>
                <a:ext cx="1212900" cy="858300"/>
              </a:xfrm>
              <a:prstGeom prst="straightConnector1">
                <a:avLst/>
              </a:prstGeom>
              <a:noFill/>
              <a:ln w="19050" cap="flat" cmpd="sng">
                <a:solidFill>
                  <a:schemeClr val="dk2"/>
                </a:solidFill>
                <a:prstDash val="solid"/>
                <a:round/>
                <a:headEnd type="none" w="med" len="med"/>
                <a:tailEnd type="none" w="med" len="med"/>
              </a:ln>
            </p:spPr>
          </p:cxnSp>
          <p:cxnSp>
            <p:nvCxnSpPr>
              <p:cNvPr id="19" name="Google Shape;286;p29"/>
              <p:cNvCxnSpPr/>
              <p:nvPr/>
            </p:nvCxnSpPr>
            <p:spPr>
              <a:xfrm>
                <a:off x="6236475" y="3051375"/>
                <a:ext cx="2028000" cy="858300"/>
              </a:xfrm>
              <a:prstGeom prst="straightConnector1">
                <a:avLst/>
              </a:prstGeom>
              <a:noFill/>
              <a:ln w="19050" cap="flat" cmpd="sng">
                <a:solidFill>
                  <a:schemeClr val="dk2"/>
                </a:solidFill>
                <a:prstDash val="solid"/>
                <a:round/>
                <a:headEnd type="none" w="med" len="med"/>
                <a:tailEnd type="none" w="med" len="med"/>
              </a:ln>
            </p:spPr>
          </p:cxnSp>
          <p:cxnSp>
            <p:nvCxnSpPr>
              <p:cNvPr id="20" name="Google Shape;287;p29"/>
              <p:cNvCxnSpPr/>
              <p:nvPr/>
            </p:nvCxnSpPr>
            <p:spPr>
              <a:xfrm flipH="1">
                <a:off x="7482775" y="3051375"/>
                <a:ext cx="384000" cy="858300"/>
              </a:xfrm>
              <a:prstGeom prst="straightConnector1">
                <a:avLst/>
              </a:prstGeom>
              <a:noFill/>
              <a:ln w="19050" cap="flat" cmpd="sng">
                <a:solidFill>
                  <a:schemeClr val="dk2"/>
                </a:solidFill>
                <a:prstDash val="solid"/>
                <a:round/>
                <a:headEnd type="none" w="med" len="med"/>
                <a:tailEnd type="none" w="med" len="med"/>
              </a:ln>
            </p:spPr>
          </p:cxnSp>
          <p:cxnSp>
            <p:nvCxnSpPr>
              <p:cNvPr id="21" name="Google Shape;288;p29"/>
              <p:cNvCxnSpPr/>
              <p:nvPr/>
            </p:nvCxnSpPr>
            <p:spPr>
              <a:xfrm>
                <a:off x="7051625" y="3051375"/>
                <a:ext cx="431400" cy="858300"/>
              </a:xfrm>
              <a:prstGeom prst="straightConnector1">
                <a:avLst/>
              </a:prstGeom>
              <a:noFill/>
              <a:ln w="19050" cap="flat" cmpd="sng">
                <a:solidFill>
                  <a:schemeClr val="dk2"/>
                </a:solidFill>
                <a:prstDash val="solid"/>
                <a:round/>
                <a:headEnd type="none" w="med" len="med"/>
                <a:tailEnd type="none" w="med" len="med"/>
              </a:ln>
            </p:spPr>
          </p:cxnSp>
          <p:cxnSp>
            <p:nvCxnSpPr>
              <p:cNvPr id="22" name="Google Shape;289;p29"/>
              <p:cNvCxnSpPr/>
              <p:nvPr/>
            </p:nvCxnSpPr>
            <p:spPr>
              <a:xfrm>
                <a:off x="6236475" y="3051375"/>
                <a:ext cx="1246500" cy="858300"/>
              </a:xfrm>
              <a:prstGeom prst="straightConnector1">
                <a:avLst/>
              </a:prstGeom>
              <a:noFill/>
              <a:ln w="19050" cap="flat" cmpd="sng">
                <a:solidFill>
                  <a:schemeClr val="dk2"/>
                </a:solidFill>
                <a:prstDash val="solid"/>
                <a:round/>
                <a:headEnd type="none" w="med" len="med"/>
                <a:tailEnd type="none" w="med" len="med"/>
              </a:ln>
            </p:spPr>
          </p:cxnSp>
          <p:cxnSp>
            <p:nvCxnSpPr>
              <p:cNvPr id="23" name="Google Shape;290;p29"/>
              <p:cNvCxnSpPr/>
              <p:nvPr/>
            </p:nvCxnSpPr>
            <p:spPr>
              <a:xfrm>
                <a:off x="6236475" y="3051375"/>
                <a:ext cx="465000" cy="858300"/>
              </a:xfrm>
              <a:prstGeom prst="straightConnector1">
                <a:avLst/>
              </a:prstGeom>
              <a:noFill/>
              <a:ln w="19050" cap="flat" cmpd="sng">
                <a:solidFill>
                  <a:schemeClr val="dk2"/>
                </a:solidFill>
                <a:prstDash val="solid"/>
                <a:round/>
                <a:headEnd type="none" w="med" len="med"/>
                <a:tailEnd type="none" w="med" len="med"/>
              </a:ln>
            </p:spPr>
          </p:cxnSp>
          <p:cxnSp>
            <p:nvCxnSpPr>
              <p:cNvPr id="24" name="Google Shape;291;p29"/>
              <p:cNvCxnSpPr/>
              <p:nvPr/>
            </p:nvCxnSpPr>
            <p:spPr>
              <a:xfrm flipH="1">
                <a:off x="7479025" y="4197575"/>
                <a:ext cx="785400" cy="727800"/>
              </a:xfrm>
              <a:prstGeom prst="straightConnector1">
                <a:avLst/>
              </a:prstGeom>
              <a:noFill/>
              <a:ln w="19050" cap="flat" cmpd="sng">
                <a:solidFill>
                  <a:schemeClr val="dk2"/>
                </a:solidFill>
                <a:prstDash val="solid"/>
                <a:round/>
                <a:headEnd type="none" w="med" len="med"/>
                <a:tailEnd type="none" w="med" len="med"/>
              </a:ln>
            </p:spPr>
          </p:cxnSp>
          <p:cxnSp>
            <p:nvCxnSpPr>
              <p:cNvPr id="25" name="Google Shape;292;p29"/>
              <p:cNvCxnSpPr/>
              <p:nvPr/>
            </p:nvCxnSpPr>
            <p:spPr>
              <a:xfrm flipH="1">
                <a:off x="7478988" y="4197575"/>
                <a:ext cx="3900" cy="727800"/>
              </a:xfrm>
              <a:prstGeom prst="straightConnector1">
                <a:avLst/>
              </a:prstGeom>
              <a:noFill/>
              <a:ln w="19050" cap="flat" cmpd="sng">
                <a:solidFill>
                  <a:schemeClr val="dk2"/>
                </a:solidFill>
                <a:prstDash val="solid"/>
                <a:round/>
                <a:headEnd type="none" w="med" len="med"/>
                <a:tailEnd type="none" w="med" len="med"/>
              </a:ln>
            </p:spPr>
          </p:cxnSp>
          <p:cxnSp>
            <p:nvCxnSpPr>
              <p:cNvPr id="26" name="Google Shape;293;p29"/>
              <p:cNvCxnSpPr/>
              <p:nvPr/>
            </p:nvCxnSpPr>
            <p:spPr>
              <a:xfrm>
                <a:off x="6701350" y="4197575"/>
                <a:ext cx="777600" cy="727800"/>
              </a:xfrm>
              <a:prstGeom prst="straightConnector1">
                <a:avLst/>
              </a:prstGeom>
              <a:noFill/>
              <a:ln w="19050" cap="flat" cmpd="sng">
                <a:solidFill>
                  <a:schemeClr val="dk2"/>
                </a:solidFill>
                <a:prstDash val="solid"/>
                <a:round/>
                <a:headEnd type="none" w="med" len="med"/>
                <a:tailEnd type="none" w="med" len="med"/>
              </a:ln>
            </p:spPr>
          </p:cxnSp>
          <p:cxnSp>
            <p:nvCxnSpPr>
              <p:cNvPr id="27" name="Google Shape;294;p29"/>
              <p:cNvCxnSpPr/>
              <p:nvPr/>
            </p:nvCxnSpPr>
            <p:spPr>
              <a:xfrm flipH="1">
                <a:off x="6701225" y="3051375"/>
                <a:ext cx="350400" cy="858300"/>
              </a:xfrm>
              <a:prstGeom prst="straightConnector1">
                <a:avLst/>
              </a:prstGeom>
              <a:noFill/>
              <a:ln w="19050" cap="flat" cmpd="sng">
                <a:solidFill>
                  <a:schemeClr val="dk2"/>
                </a:solidFill>
                <a:prstDash val="solid"/>
                <a:round/>
                <a:headEnd type="none" w="med" len="med"/>
                <a:tailEnd type="none" w="med" len="med"/>
              </a:ln>
            </p:spPr>
          </p:cxnSp>
          <p:cxnSp>
            <p:nvCxnSpPr>
              <p:cNvPr id="28" name="Google Shape;295;p29"/>
              <p:cNvCxnSpPr/>
              <p:nvPr/>
            </p:nvCxnSpPr>
            <p:spPr>
              <a:xfrm flipH="1">
                <a:off x="6701275" y="3051375"/>
                <a:ext cx="1165500" cy="858300"/>
              </a:xfrm>
              <a:prstGeom prst="straightConnector1">
                <a:avLst/>
              </a:prstGeom>
              <a:noFill/>
              <a:ln w="19050" cap="flat" cmpd="sng">
                <a:solidFill>
                  <a:schemeClr val="dk2"/>
                </a:solidFill>
                <a:prstDash val="solid"/>
                <a:round/>
                <a:headEnd type="none" w="med" len="med"/>
                <a:tailEnd type="none" w="med" len="med"/>
              </a:ln>
            </p:spPr>
          </p:cxnSp>
          <p:cxnSp>
            <p:nvCxnSpPr>
              <p:cNvPr id="29" name="Google Shape;296;p29"/>
              <p:cNvCxnSpPr/>
              <p:nvPr/>
            </p:nvCxnSpPr>
            <p:spPr>
              <a:xfrm flipH="1">
                <a:off x="6701325" y="3051375"/>
                <a:ext cx="1980600" cy="858300"/>
              </a:xfrm>
              <a:prstGeom prst="straightConnector1">
                <a:avLst/>
              </a:prstGeom>
              <a:noFill/>
              <a:ln w="19050" cap="flat" cmpd="sng">
                <a:solidFill>
                  <a:schemeClr val="dk2"/>
                </a:solidFill>
                <a:prstDash val="solid"/>
                <a:round/>
                <a:headEnd type="none" w="med" len="med"/>
                <a:tailEnd type="none" w="med" len="med"/>
              </a:ln>
            </p:spPr>
          </p:cxnSp>
          <p:cxnSp>
            <p:nvCxnSpPr>
              <p:cNvPr id="30" name="Google Shape;297;p29"/>
              <p:cNvCxnSpPr/>
              <p:nvPr/>
            </p:nvCxnSpPr>
            <p:spPr>
              <a:xfrm flipH="1">
                <a:off x="7482825" y="3051375"/>
                <a:ext cx="1199100" cy="858300"/>
              </a:xfrm>
              <a:prstGeom prst="straightConnector1">
                <a:avLst/>
              </a:prstGeom>
              <a:noFill/>
              <a:ln w="19050" cap="flat" cmpd="sng">
                <a:solidFill>
                  <a:schemeClr val="dk2"/>
                </a:solidFill>
                <a:prstDash val="solid"/>
                <a:round/>
                <a:headEnd type="none" w="med" len="med"/>
                <a:tailEnd type="none" w="med" len="med"/>
              </a:ln>
            </p:spPr>
          </p:cxnSp>
          <p:sp>
            <p:nvSpPr>
              <p:cNvPr id="32" name="Google Shape;299;p29"/>
              <p:cNvSpPr txBox="1"/>
              <p:nvPr/>
            </p:nvSpPr>
            <p:spPr>
              <a:xfrm>
                <a:off x="72504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3" name="Google Shape;300;p29"/>
              <p:cNvSpPr txBox="1"/>
              <p:nvPr/>
            </p:nvSpPr>
            <p:spPr>
              <a:xfrm>
                <a:off x="80886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4" name="Google Shape;301;p29"/>
              <p:cNvSpPr txBox="1"/>
              <p:nvPr/>
            </p:nvSpPr>
            <p:spPr>
              <a:xfrm>
                <a:off x="64122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5" name="Google Shape;302;p29"/>
              <p:cNvSpPr txBox="1"/>
              <p:nvPr/>
            </p:nvSpPr>
            <p:spPr>
              <a:xfrm>
                <a:off x="77076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6" name="Google Shape;303;p29"/>
              <p:cNvSpPr txBox="1"/>
              <p:nvPr/>
            </p:nvSpPr>
            <p:spPr>
              <a:xfrm>
                <a:off x="68694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7" name="Google Shape;304;p29"/>
              <p:cNvSpPr/>
              <p:nvPr/>
            </p:nvSpPr>
            <p:spPr>
              <a:xfrm>
                <a:off x="6992700" y="5604175"/>
                <a:ext cx="980400" cy="980400"/>
              </a:xfrm>
              <a:prstGeom prst="ellipse">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a:ea typeface="Open Sans"/>
                    <a:cs typeface="Open Sans"/>
                    <a:sym typeface="Open Sans"/>
                  </a:rPr>
                  <a:t>99.9%</a:t>
                </a:r>
                <a:endParaRPr dirty="0">
                  <a:latin typeface="Open Sans"/>
                  <a:ea typeface="Open Sans"/>
                  <a:cs typeface="Open Sans"/>
                  <a:sym typeface="Open Sans"/>
                </a:endParaRPr>
              </a:p>
              <a:p>
                <a:pPr marL="0" lvl="0" indent="0" algn="ctr" rtl="0">
                  <a:spcBef>
                    <a:spcPts val="0"/>
                  </a:spcBef>
                  <a:spcAft>
                    <a:spcPts val="0"/>
                  </a:spcAft>
                  <a:buNone/>
                </a:pPr>
                <a:r>
                  <a:rPr lang="en-US" dirty="0">
                    <a:latin typeface="Open Sans"/>
                    <a:ea typeface="Open Sans"/>
                    <a:cs typeface="Open Sans"/>
                    <a:sym typeface="Open Sans"/>
                  </a:rPr>
                  <a:t>dog</a:t>
                </a:r>
                <a:endParaRPr dirty="0">
                  <a:latin typeface="Open Sans"/>
                  <a:ea typeface="Open Sans"/>
                  <a:cs typeface="Open Sans"/>
                  <a:sym typeface="Open Sans"/>
                </a:endParaRPr>
              </a:p>
            </p:txBody>
          </p:sp>
        </p:grpSp>
        <p:pic>
          <p:nvPicPr>
            <p:cNvPr id="40" name="Picture 39"/>
            <p:cNvPicPr>
              <a:picLocks noChangeAspect="1"/>
            </p:cNvPicPr>
            <p:nvPr/>
          </p:nvPicPr>
          <p:blipFill>
            <a:blip r:embed="rId3"/>
            <a:stretch>
              <a:fillRect/>
            </a:stretch>
          </p:blipFill>
          <p:spPr>
            <a:xfrm>
              <a:off x="8449686" y="983807"/>
              <a:ext cx="1434584" cy="1426953"/>
            </a:xfrm>
            <a:prstGeom prst="rect">
              <a:avLst/>
            </a:prstGeom>
          </p:spPr>
        </p:pic>
      </p:grpSp>
    </p:spTree>
    <p:extLst>
      <p:ext uri="{BB962C8B-B14F-4D97-AF65-F5344CB8AC3E}">
        <p14:creationId xmlns:p14="http://schemas.microsoft.com/office/powerpoint/2010/main" val="8365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94396" y="896460"/>
                <a:ext cx="9712644" cy="866160"/>
              </a:xfrm>
            </p:spPr>
            <p:txBody>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h</m:t>
                      </m:r>
                      <m:r>
                        <a:rPr lang="en-US" sz="2800" b="0" i="1" smtClean="0">
                          <a:latin typeface="Cambria Math" charset="0"/>
                        </a:rPr>
                        <m:t>=</m:t>
                      </m:r>
                      <m:r>
                        <a:rPr lang="en-US" sz="2800" b="0" i="1" smtClean="0">
                          <a:latin typeface="Cambria Math" charset="0"/>
                        </a:rPr>
                        <m:t>𝑓</m:t>
                      </m:r>
                      <m:r>
                        <a:rPr lang="en-US" sz="2800" b="0" i="1" smtClean="0">
                          <a:latin typeface="Cambria Math" charset="0"/>
                        </a:rPr>
                        <m:t>(</m:t>
                      </m:r>
                      <m:sSup>
                        <m:sSupPr>
                          <m:ctrlPr>
                            <a:rPr lang="en-US" sz="2800" b="0" i="1" smtClean="0">
                              <a:latin typeface="Cambria Math" charset="0"/>
                            </a:rPr>
                          </m:ctrlPr>
                        </m:sSupPr>
                        <m:e>
                          <m:r>
                            <a:rPr lang="en-US" sz="2800" b="0" i="1" smtClean="0">
                              <a:latin typeface="Cambria Math" charset="0"/>
                            </a:rPr>
                            <m:t>𝑊</m:t>
                          </m:r>
                        </m:e>
                        <m:sup>
                          <m:r>
                            <a:rPr lang="en-US" sz="2800" b="0" i="1" smtClean="0">
                              <a:latin typeface="Cambria Math" charset="0"/>
                            </a:rPr>
                            <m:t>𝑇</m:t>
                          </m:r>
                        </m:sup>
                      </m:sSup>
                      <m:r>
                        <a:rPr lang="en-US" sz="2800" b="0" i="1" smtClean="0">
                          <a:latin typeface="Cambria Math" charset="0"/>
                        </a:rPr>
                        <m:t>𝑋</m:t>
                      </m:r>
                      <m:r>
                        <a:rPr lang="en-US" sz="2800" b="0" i="1" smtClean="0">
                          <a:latin typeface="Cambria Math" charset="0"/>
                        </a:rPr>
                        <m:t>+</m:t>
                      </m:r>
                      <m:r>
                        <a:rPr lang="en-US" sz="2800" b="0" i="1" smtClean="0">
                          <a:latin typeface="Cambria Math" charset="0"/>
                        </a:rPr>
                        <m:t>𝑏</m:t>
                      </m:r>
                      <m:r>
                        <a:rPr lang="en-US" sz="2800" b="0" i="1" smtClean="0">
                          <a:latin typeface="Cambria Math" charset="0"/>
                        </a:rPr>
                        <m:t>)</m:t>
                      </m:r>
                    </m:oMath>
                  </m:oMathPara>
                </a14:m>
                <a:endParaRPr lang="en-US" sz="6000" dirty="0"/>
              </a:p>
              <a:p>
                <a:endParaRPr lang="en-US" sz="2000" dirty="0"/>
              </a:p>
              <a:p>
                <a:r>
                  <a:rPr lang="en-US" sz="2400" dirty="0">
                    <a:latin typeface="Calibri"/>
                    <a:cs typeface="Calibri"/>
                  </a:rPr>
                  <a:t>The activation function should:</a:t>
                </a:r>
              </a:p>
              <a:p>
                <a:pPr marL="342900" indent="-342900">
                  <a:buFont typeface="Arial" charset="0"/>
                  <a:buChar char="•"/>
                </a:pPr>
                <a:r>
                  <a:rPr lang="en-US" dirty="0">
                    <a:latin typeface="Calibri"/>
                    <a:cs typeface="Calibri"/>
                  </a:rPr>
                  <a:t>	E</a:t>
                </a:r>
                <a:r>
                  <a:rPr lang="en-US" sz="2400" dirty="0">
                    <a:latin typeface="Calibri"/>
                    <a:cs typeface="Calibri"/>
                  </a:rPr>
                  <a:t>nsures not linearity</a:t>
                </a:r>
                <a:endParaRPr lang="en-US" i="1" dirty="0">
                  <a:latin typeface="Times"/>
                  <a:cs typeface="Times"/>
                </a:endParaRPr>
              </a:p>
              <a:p>
                <a:pPr marL="285750" indent="-285750">
                  <a:buFont typeface="Arial" charset="0"/>
                  <a:buChar char="•"/>
                </a:pPr>
                <a:r>
                  <a:rPr lang="en-US" sz="1800" i="1" dirty="0">
                    <a:latin typeface="Times"/>
                    <a:cs typeface="Times"/>
                  </a:rPr>
                  <a:t>	</a:t>
                </a:r>
                <a:r>
                  <a:rPr lang="en-US" dirty="0">
                    <a:latin typeface="Calibri"/>
                    <a:cs typeface="Calibri"/>
                  </a:rPr>
                  <a:t>Ensure gradients remain large through hidden unit</a:t>
                </a:r>
              </a:p>
              <a:p>
                <a:r>
                  <a:rPr lang="en-US" dirty="0">
                    <a:latin typeface="Calibri"/>
                    <a:cs typeface="Calibri"/>
                  </a:rPr>
                  <a:t>	</a:t>
                </a:r>
              </a:p>
              <a:p>
                <a:r>
                  <a:rPr lang="en-US" b="1" dirty="0">
                    <a:latin typeface="Calibri"/>
                    <a:cs typeface="Calibri"/>
                  </a:rPr>
                  <a:t>Common choices are </a:t>
                </a:r>
              </a:p>
              <a:p>
                <a:pPr marL="342900" indent="-342900">
                  <a:buFont typeface="Arial" charset="0"/>
                  <a:buChar char="•"/>
                </a:pPr>
                <a:r>
                  <a:rPr lang="en-US" dirty="0">
                    <a:latin typeface="Calibri"/>
                    <a:cs typeface="Calibri"/>
                  </a:rPr>
                  <a:t>	Sigmoid </a:t>
                </a:r>
              </a:p>
              <a:p>
                <a:pPr marL="342900" indent="-342900">
                  <a:buFont typeface="Arial" charset="0"/>
                  <a:buChar char="•"/>
                </a:pPr>
                <a:r>
                  <a:rPr lang="en-US" dirty="0">
                    <a:latin typeface="Calibri"/>
                    <a:cs typeface="Calibri"/>
                  </a:rPr>
                  <a:t>	</a:t>
                </a:r>
                <a:r>
                  <a:rPr lang="en-US" dirty="0" err="1">
                    <a:latin typeface="Calibri"/>
                    <a:cs typeface="Calibri"/>
                  </a:rPr>
                  <a:t>Relu</a:t>
                </a:r>
                <a:r>
                  <a:rPr lang="en-US" dirty="0">
                    <a:latin typeface="Calibri"/>
                    <a:cs typeface="Calibri"/>
                  </a:rPr>
                  <a:t>, leaky </a:t>
                </a:r>
                <a:r>
                  <a:rPr lang="en-US" dirty="0" err="1">
                    <a:latin typeface="Calibri"/>
                    <a:cs typeface="Calibri"/>
                  </a:rPr>
                  <a:t>ReLU</a:t>
                </a:r>
                <a:r>
                  <a:rPr lang="en-US" dirty="0">
                    <a:latin typeface="Calibri"/>
                    <a:cs typeface="Calibri"/>
                  </a:rPr>
                  <a:t>, Generalized </a:t>
                </a:r>
                <a:r>
                  <a:rPr lang="en-US" dirty="0" err="1">
                    <a:latin typeface="Calibri"/>
                    <a:cs typeface="Calibri"/>
                  </a:rPr>
                  <a:t>ReLU</a:t>
                </a:r>
                <a:r>
                  <a:rPr lang="en-US" dirty="0">
                    <a:latin typeface="Calibri"/>
                    <a:cs typeface="Calibri"/>
                  </a:rPr>
                  <a:t>,  </a:t>
                </a:r>
                <a:r>
                  <a:rPr lang="en-US" dirty="0" err="1">
                    <a:latin typeface="Calibri"/>
                    <a:cs typeface="Calibri"/>
                  </a:rPr>
                  <a:t>MaxOut</a:t>
                </a:r>
                <a:endParaRPr lang="en-US" dirty="0">
                  <a:latin typeface="Calibri"/>
                  <a:cs typeface="Calibri"/>
                </a:endParaRPr>
              </a:p>
              <a:p>
                <a:pPr marL="342900" indent="-342900">
                  <a:buFont typeface="Arial" charset="0"/>
                  <a:buChar char="•"/>
                </a:pPr>
                <a:r>
                  <a:rPr lang="en-US" dirty="0">
                    <a:latin typeface="Calibri"/>
                    <a:cs typeface="Calibri"/>
                  </a:rPr>
                  <a:t>	</a:t>
                </a:r>
                <a:r>
                  <a:rPr lang="en-US" dirty="0" err="1">
                    <a:latin typeface="Calibri"/>
                    <a:cs typeface="Calibri"/>
                  </a:rPr>
                  <a:t>softplus</a:t>
                </a:r>
                <a:endParaRPr lang="en-US" dirty="0">
                  <a:latin typeface="Calibri"/>
                  <a:cs typeface="Calibri"/>
                </a:endParaRPr>
              </a:p>
              <a:p>
                <a:pPr marL="342900" indent="-342900">
                  <a:buFont typeface="Arial" charset="0"/>
                  <a:buChar char="•"/>
                </a:pPr>
                <a:r>
                  <a:rPr lang="en-US" dirty="0">
                    <a:latin typeface="Calibri"/>
                    <a:cs typeface="Calibri"/>
                  </a:rPr>
                  <a:t>	</a:t>
                </a:r>
                <a:r>
                  <a:rPr lang="en-US" dirty="0" err="1">
                    <a:latin typeface="Calibri"/>
                    <a:cs typeface="Calibri"/>
                  </a:rPr>
                  <a:t>tanh</a:t>
                </a:r>
                <a:endParaRPr lang="en-US" dirty="0">
                  <a:latin typeface="Calibri"/>
                  <a:cs typeface="Calibri"/>
                </a:endParaRPr>
              </a:p>
              <a:p>
                <a:pPr marL="342900" indent="-342900">
                  <a:buFont typeface="Arial" charset="0"/>
                  <a:buChar char="•"/>
                </a:pPr>
                <a:r>
                  <a:rPr lang="en-US" dirty="0">
                    <a:latin typeface="Calibri"/>
                    <a:cs typeface="Calibri"/>
                  </a:rPr>
                  <a:t>	swish </a:t>
                </a:r>
              </a:p>
              <a:p>
                <a:r>
                  <a:rPr lang="en-US" dirty="0">
                    <a:latin typeface="Calibri"/>
                    <a:cs typeface="Calibri"/>
                  </a:rPr>
                  <a:t>	</a:t>
                </a:r>
                <a:r>
                  <a:rPr lang="en-US" sz="1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94396" y="896460"/>
                <a:ext cx="9712644" cy="866160"/>
              </a:xfrm>
              <a:blipFill rotWithShape="0">
                <a:blip r:embed="rId3"/>
                <a:stretch>
                  <a:fillRect l="-1004" b="-525352"/>
                </a:stretch>
              </a:blipFill>
            </p:spPr>
            <p:txBody>
              <a:bodyPr/>
              <a:lstStyle/>
              <a:p>
                <a:r>
                  <a:rPr lang="en-US">
                    <a:noFill/>
                  </a:rPr>
                  <a:t> </a:t>
                </a:r>
              </a:p>
            </p:txBody>
          </p:sp>
        </mc:Fallback>
      </mc:AlternateContent>
    </p:spTree>
    <p:extLst>
      <p:ext uri="{BB962C8B-B14F-4D97-AF65-F5344CB8AC3E}">
        <p14:creationId xmlns:p14="http://schemas.microsoft.com/office/powerpoint/2010/main" val="9171815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0" y="0"/>
            <a:ext cx="6974316" cy="6858000"/>
          </a:xfrm>
          <a:prstGeom prst="rect">
            <a:avLst/>
          </a:prstGeom>
        </p:spPr>
      </p:pic>
    </p:spTree>
    <p:extLst>
      <p:ext uri="{BB962C8B-B14F-4D97-AF65-F5344CB8AC3E}">
        <p14:creationId xmlns:p14="http://schemas.microsoft.com/office/powerpoint/2010/main" val="17502891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Feed Forward Artificial Neural Networks				</a:t>
            </a:r>
          </a:p>
        </p:txBody>
      </p:sp>
      <p:sp>
        <p:nvSpPr>
          <p:cNvPr id="3" name="Content Placeholder 2"/>
          <p:cNvSpPr>
            <a:spLocks noGrp="1"/>
          </p:cNvSpPr>
          <p:nvPr>
            <p:ph idx="1"/>
          </p:nvPr>
        </p:nvSpPr>
        <p:spPr>
          <a:xfrm>
            <a:off x="1068546" y="983807"/>
            <a:ext cx="10327008" cy="2111143"/>
          </a:xfrm>
        </p:spPr>
        <p:txBody>
          <a:bodyPr/>
          <a:lstStyle/>
          <a:p>
            <a:pPr>
              <a:spcAft>
                <a:spcPts val="1200"/>
              </a:spcAft>
            </a:pPr>
            <a:r>
              <a:rPr lang="en-US" sz="2800" dirty="0"/>
              <a:t>Anatomy of a NN</a:t>
            </a:r>
          </a:p>
          <a:p>
            <a:pPr>
              <a:spcAft>
                <a:spcPts val="1200"/>
              </a:spcAft>
            </a:pPr>
            <a:r>
              <a:rPr lang="en-US" sz="2800" b="1" dirty="0"/>
              <a:t>Design choices </a:t>
            </a:r>
          </a:p>
          <a:p>
            <a:pPr lvl="1">
              <a:spcAft>
                <a:spcPts val="1200"/>
              </a:spcAft>
              <a:buFont typeface="Arial" charset="0"/>
              <a:buChar char=""/>
            </a:pPr>
            <a:r>
              <a:rPr lang="en-US" sz="2400" dirty="0"/>
              <a:t>Activation function</a:t>
            </a:r>
            <a:endParaRPr lang="en-US" sz="2400" dirty="0">
              <a:solidFill>
                <a:srgbClr val="0000FF"/>
              </a:solidFill>
            </a:endParaRPr>
          </a:p>
          <a:p>
            <a:pPr lvl="1">
              <a:spcAft>
                <a:spcPts val="1200"/>
              </a:spcAft>
              <a:buFont typeface="Arial" charset="0"/>
              <a:buChar char=""/>
            </a:pPr>
            <a:r>
              <a:rPr lang="en-US" sz="2400" b="1" dirty="0">
                <a:solidFill>
                  <a:schemeClr val="tx1">
                    <a:lumMod val="75000"/>
                    <a:lumOff val="25000"/>
                  </a:schemeClr>
                </a:solidFill>
              </a:rPr>
              <a:t>Loss function</a:t>
            </a:r>
          </a:p>
          <a:p>
            <a:pPr lvl="1">
              <a:spcAft>
                <a:spcPts val="1200"/>
              </a:spcAft>
              <a:buFont typeface="Arial" charset="0"/>
              <a:buChar char=""/>
            </a:pPr>
            <a:r>
              <a:rPr lang="en-US" sz="2400" dirty="0"/>
              <a:t>Output units</a:t>
            </a:r>
          </a:p>
          <a:p>
            <a:pPr lvl="1">
              <a:spcAft>
                <a:spcPts val="1200"/>
              </a:spcAft>
              <a:buFont typeface="Arial" charset="0"/>
              <a:buChar char=""/>
            </a:pPr>
            <a:r>
              <a:rPr lang="en-US" sz="2400" dirty="0"/>
              <a:t>Architecture</a:t>
            </a:r>
          </a:p>
          <a:p>
            <a:pPr>
              <a:spcAft>
                <a:spcPts val="1200"/>
              </a:spcAft>
            </a:pPr>
            <a:r>
              <a:rPr lang="en-US" dirty="0"/>
              <a:t>Learning</a:t>
            </a:r>
            <a:endParaRPr lang="en-US" sz="2800" dirty="0"/>
          </a:p>
        </p:txBody>
      </p:sp>
    </p:spTree>
    <p:extLst>
      <p:ext uri="{BB962C8B-B14F-4D97-AF65-F5344CB8AC3E}">
        <p14:creationId xmlns:p14="http://schemas.microsoft.com/office/powerpoint/2010/main" val="2617716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35725" y="1166018"/>
                <a:ext cx="10772504" cy="4525963"/>
              </a:xfrm>
            </p:spPr>
            <p:txBody>
              <a:bodyPr>
                <a:normAutofit/>
              </a:bodyPr>
              <a:lstStyle/>
              <a:p>
                <a:r>
                  <a:rPr lang="en-US" sz="2400" dirty="0"/>
                  <a:t>Cross-entropy between training data and model distribution (i.e. </a:t>
                </a:r>
                <a:r>
                  <a:rPr lang="en-US" sz="2400" dirty="0">
                    <a:solidFill>
                      <a:srgbClr val="0000FF"/>
                    </a:solidFill>
                  </a:rPr>
                  <a:t>negative log-likelihood</a:t>
                </a:r>
                <a:r>
                  <a:rPr lang="en-US" sz="2400" dirty="0"/>
                  <a:t>)</a:t>
                </a:r>
              </a:p>
              <a:p>
                <a:endParaRPr lang="en-US" dirty="0"/>
              </a:p>
              <a:p>
                <a:pPr algn="ctr"/>
                <a14:m>
                  <m:oMath xmlns:m="http://schemas.openxmlformats.org/officeDocument/2006/math">
                    <m:r>
                      <a:rPr lang="en-US" i="1">
                        <a:latin typeface="Cambria Math" charset="0"/>
                      </a:rPr>
                      <m:t>𝐽</m:t>
                    </m:r>
                    <m:d>
                      <m:dPr>
                        <m:ctrlPr>
                          <a:rPr lang="en-US" i="1">
                            <a:latin typeface="Cambria Math" charset="0"/>
                          </a:rPr>
                        </m:ctrlPr>
                      </m:dPr>
                      <m:e>
                        <m:r>
                          <a:rPr lang="en-US" i="1">
                            <a:latin typeface="Cambria Math" charset="0"/>
                          </a:rPr>
                          <m:t>𝑊</m:t>
                        </m:r>
                      </m:e>
                    </m:d>
                    <m:r>
                      <a:rPr lang="en-US" i="1">
                        <a:latin typeface="Cambria Math" charset="0"/>
                      </a:rPr>
                      <m:t>=−</m:t>
                    </m:r>
                    <m:sSub>
                      <m:sSubPr>
                        <m:ctrlPr>
                          <a:rPr lang="en-US" i="1">
                            <a:latin typeface="Cambria Math" charset="0"/>
                          </a:rPr>
                        </m:ctrlPr>
                      </m:sSubPr>
                      <m:e>
                        <m:r>
                          <a:rPr lang="en-US" i="1">
                            <a:latin typeface="Cambria Math" charset="0"/>
                          </a:rPr>
                          <m:t>𝔼</m:t>
                        </m:r>
                      </m:e>
                      <m:sub>
                        <m:r>
                          <a:rPr lang="en-US" i="1">
                            <a:latin typeface="Cambria Math" charset="0"/>
                          </a:rPr>
                          <m:t>𝑥</m:t>
                        </m:r>
                        <m:r>
                          <a:rPr lang="en-US" i="1">
                            <a:latin typeface="Cambria Math" charset="0"/>
                          </a:rPr>
                          <m:t>,</m:t>
                        </m:r>
                        <m:r>
                          <a:rPr lang="en-US" i="1">
                            <a:latin typeface="Cambria Math" charset="0"/>
                          </a:rPr>
                          <m:t>𝑦</m:t>
                        </m:r>
                        <m:r>
                          <a:rPr lang="en-US" i="1">
                            <a:latin typeface="Cambria Math" charset="0"/>
                          </a:rPr>
                          <m:t>~</m:t>
                        </m:r>
                        <m:sSub>
                          <m:sSubPr>
                            <m:ctrlPr>
                              <a:rPr lang="en-US" i="1">
                                <a:latin typeface="Cambria Math" charset="0"/>
                              </a:rPr>
                            </m:ctrlPr>
                          </m:sSubPr>
                          <m:e>
                            <m:acc>
                              <m:accPr>
                                <m:chr m:val="̂"/>
                                <m:ctrlPr>
                                  <a:rPr lang="en-US" i="1">
                                    <a:latin typeface="Cambria Math" charset="0"/>
                                  </a:rPr>
                                </m:ctrlPr>
                              </m:accPr>
                              <m:e>
                                <m:r>
                                  <a:rPr lang="en-US" i="1">
                                    <a:latin typeface="Cambria Math" charset="0"/>
                                  </a:rPr>
                                  <m:t>𝑝</m:t>
                                </m:r>
                              </m:e>
                            </m:acc>
                          </m:e>
                          <m:sub>
                            <m:r>
                              <m:rPr>
                                <m:sty m:val="p"/>
                              </m:rPr>
                              <a:rPr lang="en-US">
                                <a:latin typeface="Cambria Math" charset="0"/>
                              </a:rPr>
                              <m:t>data</m:t>
                            </m:r>
                          </m:sub>
                        </m:sSub>
                      </m:sub>
                    </m:sSub>
                    <m:func>
                      <m:funcPr>
                        <m:ctrlPr>
                          <a:rPr lang="en-US" i="1">
                            <a:latin typeface="Cambria Math" charset="0"/>
                          </a:rPr>
                        </m:ctrlPr>
                      </m:funcPr>
                      <m:fName>
                        <m:r>
                          <m:rPr>
                            <m:sty m:val="p"/>
                          </m:rPr>
                          <a:rPr lang="en-US">
                            <a:latin typeface="Cambria Math" charset="0"/>
                          </a:rPr>
                          <m:t>log</m:t>
                        </m:r>
                      </m:fName>
                      <m:e>
                        <m:sSub>
                          <m:sSubPr>
                            <m:ctrlPr>
                              <a:rPr lang="en-US" i="1">
                                <a:latin typeface="Cambria Math" charset="0"/>
                              </a:rPr>
                            </m:ctrlPr>
                          </m:sSubPr>
                          <m:e>
                            <m:r>
                              <a:rPr lang="en-US" i="1">
                                <a:latin typeface="Cambria Math" charset="0"/>
                              </a:rPr>
                              <m:t>𝑝</m:t>
                            </m:r>
                          </m:e>
                          <m:sub>
                            <m:r>
                              <m:rPr>
                                <m:sty m:val="p"/>
                              </m:rPr>
                              <a:rPr lang="en-US">
                                <a:latin typeface="Cambria Math" charset="0"/>
                              </a:rPr>
                              <m:t>model</m:t>
                            </m:r>
                          </m:sub>
                        </m:sSub>
                      </m:e>
                    </m:func>
                  </m:oMath>
                </a14:m>
                <a:r>
                  <a:rPr lang="en-US" dirty="0"/>
                  <a:t>(y|x)</a:t>
                </a:r>
              </a:p>
              <a:p>
                <a:endParaRPr lang="en-US" sz="2400" dirty="0"/>
              </a:p>
              <a:p>
                <a:endParaRPr lang="en-US" sz="2400" dirty="0"/>
              </a:p>
              <a:p>
                <a:r>
                  <a:rPr lang="en-US" sz="2400" dirty="0"/>
                  <a:t>Do not need to design separate loss functions.</a:t>
                </a:r>
              </a:p>
              <a:p>
                <a:endParaRPr lang="en-US" sz="2400" dirty="0"/>
              </a:p>
              <a:p>
                <a:pPr algn="ctr"/>
                <a:r>
                  <a:rPr lang="en-US" sz="2400" dirty="0">
                    <a:solidFill>
                      <a:schemeClr val="tx2"/>
                    </a:solidFill>
                  </a:rPr>
                  <a:t>Gradient of cost function must be large enough</a:t>
                </a:r>
              </a:p>
              <a:p>
                <a:pPr algn="ctr"/>
                <a:endParaRPr lang="en-US" sz="2400" dirty="0">
                  <a:solidFill>
                    <a:schemeClr val="tx2"/>
                  </a:solidFill>
                </a:endParaRP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35725" y="1166018"/>
                <a:ext cx="10772504" cy="4525963"/>
              </a:xfrm>
              <a:blipFill rotWithShape="0">
                <a:blip r:embed="rId3"/>
                <a:stretch>
                  <a:fillRect l="-849" t="-1077"/>
                </a:stretch>
              </a:blipFill>
            </p:spPr>
            <p:txBody>
              <a:bodyPr/>
              <a:lstStyle/>
              <a:p>
                <a:r>
                  <a:rPr lang="en-US">
                    <a:noFill/>
                  </a:rPr>
                  <a:t> </a:t>
                </a:r>
              </a:p>
            </p:txBody>
          </p:sp>
        </mc:Fallback>
      </mc:AlternateContent>
    </p:spTree>
    <p:extLst>
      <p:ext uri="{BB962C8B-B14F-4D97-AF65-F5344CB8AC3E}">
        <p14:creationId xmlns:p14="http://schemas.microsoft.com/office/powerpoint/2010/main" val="2750671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Feed Forward Artificial Neural Networks				</a:t>
            </a:r>
          </a:p>
        </p:txBody>
      </p:sp>
      <p:sp>
        <p:nvSpPr>
          <p:cNvPr id="3" name="Content Placeholder 2"/>
          <p:cNvSpPr>
            <a:spLocks noGrp="1"/>
          </p:cNvSpPr>
          <p:nvPr>
            <p:ph idx="1"/>
          </p:nvPr>
        </p:nvSpPr>
        <p:spPr>
          <a:xfrm>
            <a:off x="1068546" y="983807"/>
            <a:ext cx="10327008" cy="2111143"/>
          </a:xfrm>
        </p:spPr>
        <p:txBody>
          <a:bodyPr/>
          <a:lstStyle/>
          <a:p>
            <a:pPr>
              <a:spcAft>
                <a:spcPts val="1200"/>
              </a:spcAft>
            </a:pPr>
            <a:r>
              <a:rPr lang="en-US" sz="2800" dirty="0"/>
              <a:t>Anatomy of a NN</a:t>
            </a:r>
          </a:p>
          <a:p>
            <a:pPr>
              <a:spcAft>
                <a:spcPts val="1200"/>
              </a:spcAft>
            </a:pPr>
            <a:r>
              <a:rPr lang="en-US" sz="2800" b="1" dirty="0"/>
              <a:t>Design choices </a:t>
            </a:r>
          </a:p>
          <a:p>
            <a:pPr lvl="1">
              <a:spcAft>
                <a:spcPts val="1200"/>
              </a:spcAft>
              <a:buFont typeface="Arial" charset="0"/>
              <a:buChar char="•"/>
            </a:pPr>
            <a:r>
              <a:rPr lang="en-US" sz="2400" dirty="0"/>
              <a:t>Activation function</a:t>
            </a:r>
            <a:endParaRPr lang="en-US" sz="2400" dirty="0">
              <a:solidFill>
                <a:srgbClr val="0000FF"/>
              </a:solidFill>
            </a:endParaRPr>
          </a:p>
          <a:p>
            <a:pPr lvl="1">
              <a:spcAft>
                <a:spcPts val="1200"/>
              </a:spcAft>
              <a:buFont typeface="Arial" charset="0"/>
              <a:buChar char="•"/>
            </a:pPr>
            <a:r>
              <a:rPr lang="en-US" sz="2400" dirty="0">
                <a:solidFill>
                  <a:schemeClr val="tx1">
                    <a:lumMod val="75000"/>
                    <a:lumOff val="25000"/>
                  </a:schemeClr>
                </a:solidFill>
              </a:rPr>
              <a:t>Loss function</a:t>
            </a:r>
          </a:p>
          <a:p>
            <a:pPr lvl="1">
              <a:spcAft>
                <a:spcPts val="1200"/>
              </a:spcAft>
              <a:buFont typeface="Arial" charset="0"/>
              <a:buChar char="•"/>
            </a:pPr>
            <a:r>
              <a:rPr lang="en-US" sz="2400" b="1" dirty="0"/>
              <a:t>Output units</a:t>
            </a:r>
          </a:p>
          <a:p>
            <a:pPr lvl="1">
              <a:spcAft>
                <a:spcPts val="1200"/>
              </a:spcAft>
              <a:buFont typeface="Arial" charset="0"/>
              <a:buChar char="•"/>
            </a:pPr>
            <a:r>
              <a:rPr lang="en-US" sz="2400" dirty="0"/>
              <a:t>Architecture</a:t>
            </a:r>
          </a:p>
          <a:p>
            <a:pPr indent="-285738">
              <a:spcAft>
                <a:spcPts val="1200"/>
              </a:spcAft>
            </a:pPr>
            <a:r>
              <a:rPr lang="en-US" dirty="0"/>
              <a:t>Learning</a:t>
            </a:r>
            <a:endParaRPr lang="en-US" sz="2800" dirty="0" smtClean="0"/>
          </a:p>
          <a:p>
            <a:pPr>
              <a:spcAft>
                <a:spcPts val="1200"/>
              </a:spcAft>
            </a:pPr>
            <a:endParaRPr lang="en-US" sz="2800" dirty="0"/>
          </a:p>
        </p:txBody>
      </p:sp>
    </p:spTree>
    <p:extLst>
      <p:ext uri="{BB962C8B-B14F-4D97-AF65-F5344CB8AC3E}">
        <p14:creationId xmlns:p14="http://schemas.microsoft.com/office/powerpoint/2010/main" val="5399504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nvGraphicFramePr>
        <p:xfrm>
          <a:off x="1746035" y="2316480"/>
          <a:ext cx="8190865" cy="1854200"/>
        </p:xfrm>
        <a:graphic>
          <a:graphicData uri="http://schemas.openxmlformats.org/drawingml/2006/table">
            <a:tbl>
              <a:tblPr firstRow="1" bandRow="1">
                <a:tableStyleId>{073A0DAA-6AF3-43AB-8588-CEC1D06C72B9}</a:tableStyleId>
              </a:tblPr>
              <a:tblGrid>
                <a:gridCol w="2032000">
                  <a:extLst>
                    <a:ext uri="{9D8B030D-6E8A-4147-A177-3AD203B41FA5}">
                      <a16:colId xmlns="" xmlns:a16="http://schemas.microsoft.com/office/drawing/2014/main" val="20000"/>
                    </a:ext>
                  </a:extLst>
                </a:gridCol>
                <a:gridCol w="2094865">
                  <a:extLst>
                    <a:ext uri="{9D8B030D-6E8A-4147-A177-3AD203B41FA5}">
                      <a16:colId xmlns="" xmlns:a16="http://schemas.microsoft.com/office/drawing/2014/main" val="20001"/>
                    </a:ext>
                  </a:extLst>
                </a:gridCol>
                <a:gridCol w="2032000">
                  <a:extLst>
                    <a:ext uri="{9D8B030D-6E8A-4147-A177-3AD203B41FA5}">
                      <a16:colId xmlns="" xmlns:a16="http://schemas.microsoft.com/office/drawing/2014/main" val="20002"/>
                    </a:ext>
                  </a:extLst>
                </a:gridCol>
                <a:gridCol w="2032000">
                  <a:extLst>
                    <a:ext uri="{9D8B030D-6E8A-4147-A177-3AD203B41FA5}">
                      <a16:colId xmlns=""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Cost</a:t>
                      </a:r>
                      <a:r>
                        <a:rPr lang="en-US" baseline="0" dirty="0"/>
                        <a:t> Function</a:t>
                      </a:r>
                      <a:endParaRPr lang="en-US" dirty="0"/>
                    </a:p>
                  </a:txBody>
                  <a:tcPr/>
                </a:tc>
                <a:extLst>
                  <a:ext uri="{0D108BD9-81ED-4DB2-BD59-A6C34878D82A}">
                    <a16:rowId xmlns="" xmlns:a16="http://schemas.microsoft.com/office/drawing/2014/main" val="10000"/>
                  </a:ext>
                </a:extLst>
              </a:tr>
              <a:tr h="370840">
                <a:tc>
                  <a:txBody>
                    <a:bodyPr/>
                    <a:lstStyle/>
                    <a:p>
                      <a:r>
                        <a:rPr lang="en-US" dirty="0"/>
                        <a:t>Binary</a:t>
                      </a:r>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10001"/>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6284845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function</a:t>
            </a:r>
          </a:p>
        </p:txBody>
      </p:sp>
      <p:grpSp>
        <p:nvGrpSpPr>
          <p:cNvPr id="16" name="Group 15"/>
          <p:cNvGrpSpPr/>
          <p:nvPr/>
        </p:nvGrpSpPr>
        <p:grpSpPr>
          <a:xfrm>
            <a:off x="3869918" y="2266280"/>
            <a:ext cx="4426038" cy="1365070"/>
            <a:chOff x="2873754" y="2266407"/>
            <a:chExt cx="5945568" cy="1828800"/>
          </a:xfrm>
        </p:grpSpPr>
        <p:sp>
          <p:nvSpPr>
            <p:cNvPr id="4" name="Oval 3"/>
            <p:cNvSpPr>
              <a:spLocks noChangeAspect="1"/>
            </p:cNvSpPr>
            <p:nvPr/>
          </p:nvSpPr>
          <p:spPr>
            <a:xfrm>
              <a:off x="5009320" y="2266407"/>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3326295" y="3167744"/>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6977269" y="3167744"/>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873754" y="2761347"/>
              <a:ext cx="278296" cy="584775"/>
            </a:xfrm>
            <a:prstGeom prst="rect">
              <a:avLst/>
            </a:prstGeom>
            <a:noFill/>
          </p:spPr>
          <p:txBody>
            <a:bodyPr wrap="square" rtlCol="0">
              <a:spAutoFit/>
            </a:bodyPr>
            <a:lstStyle/>
            <a:p>
              <a:r>
                <a:rPr lang="en-US" sz="3200" dirty="0">
                  <a:latin typeface="Cambria Math" charset="0"/>
                  <a:ea typeface="Cambria Math" charset="0"/>
                  <a:cs typeface="Cambria Math" charset="0"/>
                </a:rPr>
                <a:t>X</a:t>
              </a:r>
            </a:p>
          </p:txBody>
        </p:sp>
        <p:sp>
          <p:nvSpPr>
            <p:cNvPr id="8" name="TextBox 7"/>
            <p:cNvSpPr txBox="1"/>
            <p:nvPr/>
          </p:nvSpPr>
          <p:spPr>
            <a:xfrm>
              <a:off x="8541026" y="2787852"/>
              <a:ext cx="278296" cy="584775"/>
            </a:xfrm>
            <a:prstGeom prst="rect">
              <a:avLst/>
            </a:prstGeom>
            <a:noFill/>
          </p:spPr>
          <p:txBody>
            <a:bodyPr wrap="square" rtlCol="0">
              <a:spAutoFit/>
            </a:bodyPr>
            <a:lstStyle/>
            <a:p>
              <a:r>
                <a:rPr lang="en-US" sz="3200" dirty="0">
                  <a:latin typeface="Cambria Math" charset="0"/>
                  <a:ea typeface="Cambria Math" charset="0"/>
                  <a:cs typeface="Cambria Math" charset="0"/>
                </a:rPr>
                <a:t>Y</a:t>
              </a:r>
            </a:p>
          </p:txBody>
        </p:sp>
      </p:grpSp>
      <mc:AlternateContent xmlns:mc="http://schemas.openxmlformats.org/markup-compatibility/2006" xmlns:a14="http://schemas.microsoft.com/office/drawing/2010/main">
        <mc:Choice Requires="a14">
          <p:sp>
            <p:nvSpPr>
              <p:cNvPr id="9" name="TextBox 8"/>
              <p:cNvSpPr txBox="1"/>
              <p:nvPr/>
            </p:nvSpPr>
            <p:spPr>
              <a:xfrm>
                <a:off x="2885069" y="1195316"/>
                <a:ext cx="5934253" cy="70621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charset="0"/>
                        </a:rPr>
                        <m:t>𝑋</m:t>
                      </m:r>
                      <m:r>
                        <a:rPr lang="en-US" sz="2400" b="0" i="1" smtClean="0">
                          <a:latin typeface="Cambria Math" charset="0"/>
                        </a:rPr>
                        <m:t>⟹</m:t>
                      </m:r>
                      <m:r>
                        <a:rPr lang="en-US" sz="2400" i="1">
                          <a:latin typeface="Cambria Math" charset="0"/>
                        </a:rPr>
                        <m:t>𝜙</m:t>
                      </m:r>
                      <m:d>
                        <m:dPr>
                          <m:ctrlPr>
                            <a:rPr lang="en-US" sz="2400" i="1">
                              <a:latin typeface="Cambria Math" charset="0"/>
                            </a:rPr>
                          </m:ctrlPr>
                        </m:dPr>
                        <m:e>
                          <m:r>
                            <a:rPr lang="en-US" sz="2400" i="1">
                              <a:latin typeface="Cambria Math" charset="0"/>
                            </a:rPr>
                            <m:t>𝑋</m:t>
                          </m:r>
                        </m:e>
                      </m:d>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r>
                        <a:rPr lang="en-US" sz="2400" i="1">
                          <a:latin typeface="Cambria Math" charset="0"/>
                        </a:rPr>
                        <m:t>⟹</m:t>
                      </m:r>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𝑦</m:t>
                          </m:r>
                          <m:r>
                            <a:rPr lang="en-US" sz="2400" b="0" i="1" smtClean="0">
                              <a:latin typeface="Cambria Math" charset="0"/>
                            </a:rPr>
                            <m:t>=0</m:t>
                          </m:r>
                        </m:e>
                      </m:d>
                      <m:r>
                        <a:rPr lang="en-US" sz="2400" b="0" i="1" smtClean="0">
                          <a:latin typeface="Cambria Math" charset="0"/>
                        </a:rPr>
                        <m:t>=</m:t>
                      </m:r>
                      <m:f>
                        <m:fPr>
                          <m:ctrlPr>
                            <a:rPr lang="en-US"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𝜙</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sup>
                          </m:sSup>
                        </m:den>
                      </m:f>
                    </m:oMath>
                  </m:oMathPara>
                </a14:m>
                <a:endParaRPr lang="en-US" sz="2400" i="1" dirty="0"/>
              </a:p>
            </p:txBody>
          </p:sp>
        </mc:Choice>
        <mc:Fallback xmlns="">
          <p:sp>
            <p:nvSpPr>
              <p:cNvPr id="9" name="TextBox 8"/>
              <p:cNvSpPr txBox="1">
                <a:spLocks noRot="1" noChangeAspect="1" noMove="1" noResize="1" noEditPoints="1" noAdjustHandles="1" noChangeArrowheads="1" noChangeShapeType="1" noTextEdit="1"/>
              </p:cNvSpPr>
              <p:nvPr/>
            </p:nvSpPr>
            <p:spPr>
              <a:xfrm>
                <a:off x="2885069" y="1195316"/>
                <a:ext cx="5934253" cy="706219"/>
              </a:xfrm>
              <a:prstGeom prst="rect">
                <a:avLst/>
              </a:prstGeom>
              <a:blipFill rotWithShape="0">
                <a:blip r:embed="rId3"/>
                <a:stretch>
                  <a:fillRect/>
                </a:stretch>
              </a:blipFill>
            </p:spPr>
            <p:txBody>
              <a:bodyPr/>
              <a:lstStyle/>
              <a:p>
                <a:r>
                  <a:rPr lang="en-US">
                    <a:noFill/>
                  </a:rPr>
                  <a:t> </a:t>
                </a:r>
              </a:p>
            </p:txBody>
          </p:sp>
        </mc:Fallback>
      </mc:AlternateContent>
      <p:grpSp>
        <p:nvGrpSpPr>
          <p:cNvPr id="17" name="Group 16"/>
          <p:cNvGrpSpPr/>
          <p:nvPr/>
        </p:nvGrpSpPr>
        <p:grpSpPr>
          <a:xfrm>
            <a:off x="1993782" y="4365533"/>
            <a:ext cx="4426038" cy="1365070"/>
            <a:chOff x="2873754" y="2266407"/>
            <a:chExt cx="5945568" cy="1828800"/>
          </a:xfrm>
        </p:grpSpPr>
        <p:sp>
          <p:nvSpPr>
            <p:cNvPr id="18" name="Oval 17"/>
            <p:cNvSpPr>
              <a:spLocks noChangeAspect="1"/>
            </p:cNvSpPr>
            <p:nvPr/>
          </p:nvSpPr>
          <p:spPr>
            <a:xfrm>
              <a:off x="5009320" y="2266407"/>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3326295" y="3167744"/>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977269" y="3167744"/>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73754" y="2761347"/>
              <a:ext cx="278296" cy="584775"/>
            </a:xfrm>
            <a:prstGeom prst="rect">
              <a:avLst/>
            </a:prstGeom>
            <a:noFill/>
          </p:spPr>
          <p:txBody>
            <a:bodyPr wrap="square" rtlCol="0">
              <a:spAutoFit/>
            </a:bodyPr>
            <a:lstStyle/>
            <a:p>
              <a:r>
                <a:rPr lang="en-US" sz="3200" dirty="0">
                  <a:latin typeface="Cambria Math" charset="0"/>
                  <a:ea typeface="Cambria Math" charset="0"/>
                  <a:cs typeface="Cambria Math" charset="0"/>
                </a:rPr>
                <a:t>X</a:t>
              </a:r>
            </a:p>
          </p:txBody>
        </p:sp>
        <p:sp>
          <p:nvSpPr>
            <p:cNvPr id="22" name="TextBox 21"/>
            <p:cNvSpPr txBox="1"/>
            <p:nvPr/>
          </p:nvSpPr>
          <p:spPr>
            <a:xfrm>
              <a:off x="8541026" y="2787852"/>
              <a:ext cx="278296" cy="783430"/>
            </a:xfrm>
            <a:prstGeom prst="rect">
              <a:avLst/>
            </a:prstGeom>
            <a:noFill/>
          </p:spPr>
          <p:txBody>
            <a:bodyPr wrap="square" rtlCol="0">
              <a:spAutoFit/>
            </a:bodyPr>
            <a:lstStyle/>
            <a:p>
              <a:endParaRPr lang="en-US" sz="3200" dirty="0">
                <a:latin typeface="Cambria Math" charset="0"/>
                <a:ea typeface="Cambria Math" charset="0"/>
                <a:cs typeface="Cambria Math" charset="0"/>
              </a:endParaRPr>
            </a:p>
          </p:txBody>
        </p:sp>
      </p:grpSp>
      <mc:AlternateContent xmlns:mc="http://schemas.openxmlformats.org/markup-compatibility/2006" xmlns:a14="http://schemas.microsoft.com/office/drawing/2010/main">
        <mc:Choice Requires="a14">
          <p:sp>
            <p:nvSpPr>
              <p:cNvPr id="23" name="Rectangle 22"/>
              <p:cNvSpPr/>
              <p:nvPr/>
            </p:nvSpPr>
            <p:spPr>
              <a:xfrm>
                <a:off x="3784419" y="4807484"/>
                <a:ext cx="93192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𝜙</m:t>
                      </m:r>
                      <m:d>
                        <m:dPr>
                          <m:ctrlPr>
                            <a:rPr lang="en-US" sz="2400" i="1">
                              <a:latin typeface="Cambria Math" charset="0"/>
                            </a:rPr>
                          </m:ctrlPr>
                        </m:dPr>
                        <m:e>
                          <m:r>
                            <a:rPr lang="en-US" sz="2400" i="1">
                              <a:latin typeface="Cambria Math" charset="0"/>
                            </a:rPr>
                            <m:t>𝑋</m:t>
                          </m:r>
                        </m:e>
                      </m:d>
                    </m:oMath>
                  </m:oMathPara>
                </a14:m>
                <a:endParaRPr lang="en-US" sz="2400" dirty="0"/>
              </a:p>
            </p:txBody>
          </p:sp>
        </mc:Choice>
        <mc:Fallback xmlns="">
          <p:sp>
            <p:nvSpPr>
              <p:cNvPr id="23" name="Rectangle 22"/>
              <p:cNvSpPr>
                <a:spLocks noRot="1" noChangeAspect="1" noMove="1" noResize="1" noEditPoints="1" noAdjustHandles="1" noChangeArrowheads="1" noChangeShapeType="1" noTextEdit="1"/>
              </p:cNvSpPr>
              <p:nvPr/>
            </p:nvSpPr>
            <p:spPr>
              <a:xfrm>
                <a:off x="3784419" y="4807484"/>
                <a:ext cx="931922" cy="461665"/>
              </a:xfrm>
              <a:prstGeom prst="rect">
                <a:avLst/>
              </a:prstGeom>
              <a:blipFill rotWithShape="0">
                <a:blip r:embed="rId4"/>
                <a:stretch>
                  <a:fillRect l="-1307" b="-17333"/>
                </a:stretch>
              </a:blipFill>
            </p:spPr>
            <p:txBody>
              <a:bodyPr/>
              <a:lstStyle/>
              <a:p>
                <a:r>
                  <a:rPr lang="en-US">
                    <a:noFill/>
                  </a:rPr>
                  <a:t> </a:t>
                </a:r>
              </a:p>
            </p:txBody>
          </p:sp>
        </mc:Fallback>
      </mc:AlternateContent>
      <p:sp>
        <p:nvSpPr>
          <p:cNvPr id="25" name="Oval 24"/>
          <p:cNvSpPr>
            <a:spLocks noChangeAspect="1"/>
          </p:cNvSpPr>
          <p:nvPr/>
        </p:nvSpPr>
        <p:spPr>
          <a:xfrm>
            <a:off x="6327562" y="4355782"/>
            <a:ext cx="1361407" cy="136507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7907468" y="5020973"/>
            <a:ext cx="1164101"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9071570" y="4737411"/>
            <a:ext cx="207171" cy="436493"/>
          </a:xfrm>
          <a:prstGeom prst="rect">
            <a:avLst/>
          </a:prstGeom>
          <a:noFill/>
        </p:spPr>
        <p:txBody>
          <a:bodyPr wrap="square" rtlCol="0">
            <a:spAutoFit/>
          </a:bodyPr>
          <a:lstStyle/>
          <a:p>
            <a:r>
              <a:rPr lang="en-US" sz="3200" dirty="0">
                <a:latin typeface="Cambria Math" charset="0"/>
                <a:ea typeface="Cambria Math" charset="0"/>
                <a:cs typeface="Cambria Math" charset="0"/>
              </a:rPr>
              <a:t>Y</a:t>
            </a:r>
          </a:p>
        </p:txBody>
      </p:sp>
      <p:sp>
        <p:nvSpPr>
          <p:cNvPr id="29" name="TextBox 28"/>
          <p:cNvSpPr txBox="1"/>
          <p:nvPr/>
        </p:nvSpPr>
        <p:spPr>
          <a:xfrm>
            <a:off x="6096000" y="3918857"/>
            <a:ext cx="1992784" cy="369332"/>
          </a:xfrm>
          <a:prstGeom prst="rect">
            <a:avLst/>
          </a:prstGeom>
          <a:solidFill>
            <a:schemeClr val="accent1">
              <a:lumMod val="20000"/>
              <a:lumOff val="80000"/>
            </a:schemeClr>
          </a:solidFill>
        </p:spPr>
        <p:txBody>
          <a:bodyPr wrap="square" rtlCol="0">
            <a:spAutoFit/>
          </a:bodyPr>
          <a:lstStyle/>
          <a:p>
            <a:pPr algn="ctr"/>
            <a:r>
              <a:rPr lang="en-US" dirty="0">
                <a:latin typeface="Karla" charset="0"/>
                <a:ea typeface="Karla" charset="0"/>
                <a:cs typeface="Karla" charset="0"/>
              </a:rPr>
              <a:t>OUTPUT UNIT</a:t>
            </a:r>
          </a:p>
        </p:txBody>
      </p:sp>
      <mc:AlternateContent xmlns:mc="http://schemas.openxmlformats.org/markup-compatibility/2006" xmlns:a14="http://schemas.microsoft.com/office/drawing/2010/main">
        <mc:Choice Requires="a14">
          <p:sp>
            <p:nvSpPr>
              <p:cNvPr id="30" name="Rectangle 29"/>
              <p:cNvSpPr/>
              <p:nvPr/>
            </p:nvSpPr>
            <p:spPr>
              <a:xfrm>
                <a:off x="6551409" y="4754755"/>
                <a:ext cx="91371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𝜎</m:t>
                      </m:r>
                      <m:r>
                        <a:rPr lang="en-US" sz="2400" b="0" i="1" smtClean="0">
                          <a:latin typeface="Cambria Math" charset="0"/>
                        </a:rPr>
                        <m:t>(</m:t>
                      </m:r>
                      <m:r>
                        <a:rPr lang="en-US" sz="2400" i="1">
                          <a:latin typeface="Cambria Math" charset="0"/>
                        </a:rPr>
                        <m:t>𝜙</m:t>
                      </m:r>
                      <m:r>
                        <a:rPr lang="en-US" sz="2400" b="0" i="1" smtClean="0">
                          <a:latin typeface="Cambria Math" charset="0"/>
                        </a:rPr>
                        <m:t>)</m:t>
                      </m:r>
                    </m:oMath>
                  </m:oMathPara>
                </a14:m>
                <a:endParaRPr lang="en-US" sz="2400" dirty="0"/>
              </a:p>
            </p:txBody>
          </p:sp>
        </mc:Choice>
        <mc:Fallback xmlns="">
          <p:sp>
            <p:nvSpPr>
              <p:cNvPr id="30" name="Rectangle 29"/>
              <p:cNvSpPr>
                <a:spLocks noRot="1" noChangeAspect="1" noMove="1" noResize="1" noEditPoints="1" noAdjustHandles="1" noChangeArrowheads="1" noChangeShapeType="1" noTextEdit="1"/>
              </p:cNvSpPr>
              <p:nvPr/>
            </p:nvSpPr>
            <p:spPr>
              <a:xfrm>
                <a:off x="6551409" y="4754755"/>
                <a:ext cx="913712" cy="461665"/>
              </a:xfrm>
              <a:prstGeom prst="rect">
                <a:avLst/>
              </a:prstGeom>
              <a:blipFill rotWithShape="0">
                <a:blip r:embed="rId5"/>
                <a:stretch>
                  <a:fillRect r="-1333" b="-17105"/>
                </a:stretch>
              </a:blipFill>
            </p:spPr>
            <p:txBody>
              <a:bodyPr/>
              <a:lstStyle/>
              <a:p>
                <a:r>
                  <a:rPr lang="en-US">
                    <a:noFill/>
                  </a:rPr>
                  <a:t> </a:t>
                </a:r>
              </a:p>
            </p:txBody>
          </p:sp>
        </mc:Fallback>
      </mc:AlternateContent>
    </p:spTree>
    <p:extLst>
      <p:ext uri="{BB962C8B-B14F-4D97-AF65-F5344CB8AC3E}">
        <p14:creationId xmlns:p14="http://schemas.microsoft.com/office/powerpoint/2010/main" val="16160794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nvGraphicFramePr>
        <p:xfrm>
          <a:off x="1746035" y="2316480"/>
          <a:ext cx="8743438" cy="1854200"/>
        </p:xfrm>
        <a:graphic>
          <a:graphicData uri="http://schemas.openxmlformats.org/drawingml/2006/table">
            <a:tbl>
              <a:tblPr firstRow="1" bandRow="1">
                <a:tableStyleId>{073A0DAA-6AF3-43AB-8588-CEC1D06C72B9}</a:tableStyleId>
              </a:tblPr>
              <a:tblGrid>
                <a:gridCol w="2169083">
                  <a:extLst>
                    <a:ext uri="{9D8B030D-6E8A-4147-A177-3AD203B41FA5}">
                      <a16:colId xmlns="" xmlns:a16="http://schemas.microsoft.com/office/drawing/2014/main" val="20000"/>
                    </a:ext>
                  </a:extLst>
                </a:gridCol>
                <a:gridCol w="2236189">
                  <a:extLst>
                    <a:ext uri="{9D8B030D-6E8A-4147-A177-3AD203B41FA5}">
                      <a16:colId xmlns="" xmlns:a16="http://schemas.microsoft.com/office/drawing/2014/main" val="20001"/>
                    </a:ext>
                  </a:extLst>
                </a:gridCol>
                <a:gridCol w="2169083">
                  <a:extLst>
                    <a:ext uri="{9D8B030D-6E8A-4147-A177-3AD203B41FA5}">
                      <a16:colId xmlns="" xmlns:a16="http://schemas.microsoft.com/office/drawing/2014/main" val="20002"/>
                    </a:ext>
                  </a:extLst>
                </a:gridCol>
                <a:gridCol w="2169083">
                  <a:extLst>
                    <a:ext uri="{9D8B030D-6E8A-4147-A177-3AD203B41FA5}">
                      <a16:colId xmlns=""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Cost</a:t>
                      </a:r>
                      <a:r>
                        <a:rPr lang="en-US" baseline="0" dirty="0"/>
                        <a:t> Function</a:t>
                      </a:r>
                      <a:endParaRPr lang="en-US" dirty="0"/>
                    </a:p>
                  </a:txBody>
                  <a:tcPr/>
                </a:tc>
                <a:extLst>
                  <a:ext uri="{0D108BD9-81ED-4DB2-BD59-A6C34878D82A}">
                    <a16:rowId xmlns="" xmlns:a16="http://schemas.microsoft.com/office/drawing/2014/main" val="10000"/>
                  </a:ext>
                </a:extLst>
              </a:tr>
              <a:tr h="370840">
                <a:tc>
                  <a:txBody>
                    <a:bodyPr/>
                    <a:lstStyle/>
                    <a:p>
                      <a:r>
                        <a:rPr lang="en-US" dirty="0"/>
                        <a:t>Binary</a:t>
                      </a:r>
                    </a:p>
                  </a:txBody>
                  <a:tcPr/>
                </a:tc>
                <a:tc>
                  <a:txBody>
                    <a:bodyPr/>
                    <a:lstStyle/>
                    <a:p>
                      <a:r>
                        <a:rPr lang="en-US" dirty="0"/>
                        <a:t>Bernoulli</a:t>
                      </a:r>
                    </a:p>
                  </a:txBody>
                  <a:tcPr/>
                </a:tc>
                <a:tc>
                  <a:txBody>
                    <a:bodyPr/>
                    <a:lstStyle/>
                    <a:p>
                      <a:r>
                        <a:rPr lang="en-US" dirty="0"/>
                        <a:t>Sigmoid</a:t>
                      </a:r>
                    </a:p>
                  </a:txBody>
                  <a:tcPr/>
                </a:tc>
                <a:tc>
                  <a:txBody>
                    <a:bodyPr/>
                    <a:lstStyle/>
                    <a:p>
                      <a:r>
                        <a:rPr lang="en-US" dirty="0"/>
                        <a:t>Binary</a:t>
                      </a:r>
                      <a:r>
                        <a:rPr lang="en-US" baseline="0" dirty="0"/>
                        <a:t> Cross Entropy</a:t>
                      </a:r>
                      <a:endParaRPr lang="en-US" dirty="0"/>
                    </a:p>
                  </a:txBody>
                  <a:tcPr/>
                </a:tc>
                <a:extLst>
                  <a:ext uri="{0D108BD9-81ED-4DB2-BD59-A6C34878D82A}">
                    <a16:rowId xmlns="" xmlns:a16="http://schemas.microsoft.com/office/drawing/2014/main" val="10001"/>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740984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nvGraphicFramePr>
        <p:xfrm>
          <a:off x="1746035" y="2316480"/>
          <a:ext cx="8743438" cy="1854200"/>
        </p:xfrm>
        <a:graphic>
          <a:graphicData uri="http://schemas.openxmlformats.org/drawingml/2006/table">
            <a:tbl>
              <a:tblPr firstRow="1" bandRow="1">
                <a:tableStyleId>{073A0DAA-6AF3-43AB-8588-CEC1D06C72B9}</a:tableStyleId>
              </a:tblPr>
              <a:tblGrid>
                <a:gridCol w="2169083">
                  <a:extLst>
                    <a:ext uri="{9D8B030D-6E8A-4147-A177-3AD203B41FA5}">
                      <a16:colId xmlns="" xmlns:a16="http://schemas.microsoft.com/office/drawing/2014/main" val="20000"/>
                    </a:ext>
                  </a:extLst>
                </a:gridCol>
                <a:gridCol w="2236189">
                  <a:extLst>
                    <a:ext uri="{9D8B030D-6E8A-4147-A177-3AD203B41FA5}">
                      <a16:colId xmlns="" xmlns:a16="http://schemas.microsoft.com/office/drawing/2014/main" val="20001"/>
                    </a:ext>
                  </a:extLst>
                </a:gridCol>
                <a:gridCol w="2169083">
                  <a:extLst>
                    <a:ext uri="{9D8B030D-6E8A-4147-A177-3AD203B41FA5}">
                      <a16:colId xmlns="" xmlns:a16="http://schemas.microsoft.com/office/drawing/2014/main" val="20002"/>
                    </a:ext>
                  </a:extLst>
                </a:gridCol>
                <a:gridCol w="2169083">
                  <a:extLst>
                    <a:ext uri="{9D8B030D-6E8A-4147-A177-3AD203B41FA5}">
                      <a16:colId xmlns=""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Cost</a:t>
                      </a:r>
                      <a:r>
                        <a:rPr lang="en-US" baseline="0" dirty="0"/>
                        <a:t> Function</a:t>
                      </a:r>
                      <a:endParaRPr lang="en-US" dirty="0"/>
                    </a:p>
                  </a:txBody>
                  <a:tcPr/>
                </a:tc>
                <a:extLst>
                  <a:ext uri="{0D108BD9-81ED-4DB2-BD59-A6C34878D82A}">
                    <a16:rowId xmlns="" xmlns:a16="http://schemas.microsoft.com/office/drawing/2014/main" val="10000"/>
                  </a:ext>
                </a:extLst>
              </a:tr>
              <a:tr h="370840">
                <a:tc>
                  <a:txBody>
                    <a:bodyPr/>
                    <a:lstStyle/>
                    <a:p>
                      <a:r>
                        <a:rPr lang="en-US" dirty="0"/>
                        <a:t>Binary</a:t>
                      </a:r>
                    </a:p>
                  </a:txBody>
                  <a:tcPr/>
                </a:tc>
                <a:tc>
                  <a:txBody>
                    <a:bodyPr/>
                    <a:lstStyle/>
                    <a:p>
                      <a:r>
                        <a:rPr lang="en-US" dirty="0"/>
                        <a:t>Bernoulli</a:t>
                      </a:r>
                    </a:p>
                  </a:txBody>
                  <a:tcPr/>
                </a:tc>
                <a:tc>
                  <a:txBody>
                    <a:bodyPr/>
                    <a:lstStyle/>
                    <a:p>
                      <a:r>
                        <a:rPr lang="en-US" dirty="0"/>
                        <a:t>Sigmoid</a:t>
                      </a:r>
                    </a:p>
                  </a:txBody>
                  <a:tcPr/>
                </a:tc>
                <a:tc>
                  <a:txBody>
                    <a:bodyPr/>
                    <a:lstStyle/>
                    <a:p>
                      <a:r>
                        <a:rPr lang="en-US" dirty="0"/>
                        <a:t>Binary</a:t>
                      </a:r>
                      <a:r>
                        <a:rPr lang="en-US" baseline="0" dirty="0"/>
                        <a:t> Cross Entropy</a:t>
                      </a:r>
                      <a:endParaRPr lang="en-US" dirty="0"/>
                    </a:p>
                  </a:txBody>
                  <a:tcPr/>
                </a:tc>
                <a:extLst>
                  <a:ext uri="{0D108BD9-81ED-4DB2-BD59-A6C34878D82A}">
                    <a16:rowId xmlns="" xmlns:a16="http://schemas.microsoft.com/office/drawing/2014/main" val="10001"/>
                  </a:ext>
                </a:extLst>
              </a:tr>
              <a:tr h="370840">
                <a:tc>
                  <a:txBody>
                    <a:bodyPr/>
                    <a:lstStyle/>
                    <a:p>
                      <a:r>
                        <a:rPr lang="en-US" dirty="0"/>
                        <a:t>Discrete</a:t>
                      </a:r>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9800040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function multi-class problem</a:t>
            </a:r>
          </a:p>
        </p:txBody>
      </p:sp>
      <p:grpSp>
        <p:nvGrpSpPr>
          <p:cNvPr id="16" name="Group 15"/>
          <p:cNvGrpSpPr/>
          <p:nvPr/>
        </p:nvGrpSpPr>
        <p:grpSpPr>
          <a:xfrm>
            <a:off x="3869918" y="2266280"/>
            <a:ext cx="4426038" cy="1365070"/>
            <a:chOff x="2873754" y="2266407"/>
            <a:chExt cx="5945568" cy="1828800"/>
          </a:xfrm>
        </p:grpSpPr>
        <p:sp>
          <p:nvSpPr>
            <p:cNvPr id="4" name="Oval 3"/>
            <p:cNvSpPr>
              <a:spLocks noChangeAspect="1"/>
            </p:cNvSpPr>
            <p:nvPr/>
          </p:nvSpPr>
          <p:spPr>
            <a:xfrm>
              <a:off x="5009320" y="2266407"/>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3326295" y="3167744"/>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6977269" y="3167744"/>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873754" y="2761347"/>
              <a:ext cx="278296" cy="584775"/>
            </a:xfrm>
            <a:prstGeom prst="rect">
              <a:avLst/>
            </a:prstGeom>
            <a:noFill/>
          </p:spPr>
          <p:txBody>
            <a:bodyPr wrap="square" rtlCol="0">
              <a:spAutoFit/>
            </a:bodyPr>
            <a:lstStyle/>
            <a:p>
              <a:r>
                <a:rPr lang="en-US" sz="3200" dirty="0">
                  <a:latin typeface="Cambria Math" charset="0"/>
                  <a:ea typeface="Cambria Math" charset="0"/>
                  <a:cs typeface="Cambria Math" charset="0"/>
                </a:rPr>
                <a:t>X</a:t>
              </a:r>
            </a:p>
          </p:txBody>
        </p:sp>
        <p:sp>
          <p:nvSpPr>
            <p:cNvPr id="8" name="TextBox 7"/>
            <p:cNvSpPr txBox="1"/>
            <p:nvPr/>
          </p:nvSpPr>
          <p:spPr>
            <a:xfrm>
              <a:off x="8541026" y="2787852"/>
              <a:ext cx="278296" cy="584775"/>
            </a:xfrm>
            <a:prstGeom prst="rect">
              <a:avLst/>
            </a:prstGeom>
            <a:noFill/>
          </p:spPr>
          <p:txBody>
            <a:bodyPr wrap="square" rtlCol="0">
              <a:spAutoFit/>
            </a:bodyPr>
            <a:lstStyle/>
            <a:p>
              <a:r>
                <a:rPr lang="en-US" sz="3200" dirty="0">
                  <a:latin typeface="Cambria Math" charset="0"/>
                  <a:ea typeface="Cambria Math" charset="0"/>
                  <a:cs typeface="Cambria Math" charset="0"/>
                </a:rPr>
                <a:t>Y</a:t>
              </a:r>
            </a:p>
          </p:txBody>
        </p:sp>
      </p:grpSp>
      <p:grpSp>
        <p:nvGrpSpPr>
          <p:cNvPr id="17" name="Group 16"/>
          <p:cNvGrpSpPr/>
          <p:nvPr/>
        </p:nvGrpSpPr>
        <p:grpSpPr>
          <a:xfrm>
            <a:off x="1993782" y="4365533"/>
            <a:ext cx="4426038" cy="1365070"/>
            <a:chOff x="2873754" y="2266407"/>
            <a:chExt cx="5945568" cy="1828800"/>
          </a:xfrm>
        </p:grpSpPr>
        <p:sp>
          <p:nvSpPr>
            <p:cNvPr id="18" name="Oval 17"/>
            <p:cNvSpPr>
              <a:spLocks noChangeAspect="1"/>
            </p:cNvSpPr>
            <p:nvPr/>
          </p:nvSpPr>
          <p:spPr>
            <a:xfrm>
              <a:off x="5009320" y="2266407"/>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3326295" y="3167744"/>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977269" y="3167744"/>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73754" y="2761347"/>
              <a:ext cx="278296" cy="584775"/>
            </a:xfrm>
            <a:prstGeom prst="rect">
              <a:avLst/>
            </a:prstGeom>
            <a:noFill/>
          </p:spPr>
          <p:txBody>
            <a:bodyPr wrap="square" rtlCol="0">
              <a:spAutoFit/>
            </a:bodyPr>
            <a:lstStyle/>
            <a:p>
              <a:r>
                <a:rPr lang="en-US" sz="3200" dirty="0">
                  <a:latin typeface="Cambria Math" charset="0"/>
                  <a:ea typeface="Cambria Math" charset="0"/>
                  <a:cs typeface="Cambria Math" charset="0"/>
                </a:rPr>
                <a:t>X</a:t>
              </a:r>
            </a:p>
          </p:txBody>
        </p:sp>
        <p:sp>
          <p:nvSpPr>
            <p:cNvPr id="22" name="TextBox 21"/>
            <p:cNvSpPr txBox="1"/>
            <p:nvPr/>
          </p:nvSpPr>
          <p:spPr>
            <a:xfrm>
              <a:off x="8541026" y="2787852"/>
              <a:ext cx="278296" cy="783430"/>
            </a:xfrm>
            <a:prstGeom prst="rect">
              <a:avLst/>
            </a:prstGeom>
            <a:noFill/>
          </p:spPr>
          <p:txBody>
            <a:bodyPr wrap="square" rtlCol="0">
              <a:spAutoFit/>
            </a:bodyPr>
            <a:lstStyle/>
            <a:p>
              <a:endParaRPr lang="en-US" sz="3200" dirty="0">
                <a:latin typeface="Cambria Math" charset="0"/>
                <a:ea typeface="Cambria Math" charset="0"/>
                <a:cs typeface="Cambria Math" charset="0"/>
              </a:endParaRPr>
            </a:p>
          </p:txBody>
        </p:sp>
      </p:grpSp>
      <mc:AlternateContent xmlns:mc="http://schemas.openxmlformats.org/markup-compatibility/2006" xmlns:a14="http://schemas.microsoft.com/office/drawing/2010/main">
        <mc:Choice Requires="a14">
          <p:sp>
            <p:nvSpPr>
              <p:cNvPr id="23" name="Rectangle 22"/>
              <p:cNvSpPr/>
              <p:nvPr/>
            </p:nvSpPr>
            <p:spPr>
              <a:xfrm>
                <a:off x="3829506" y="4754755"/>
                <a:ext cx="932948" cy="512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rPr>
                          </m:ctrlPr>
                        </m:accPr>
                        <m:e>
                          <m:r>
                            <a:rPr lang="en-US" sz="2400" b="0" i="1" smtClean="0">
                              <a:latin typeface="Cambria Math" charset="0"/>
                            </a:rPr>
                            <m:t>𝜙</m:t>
                          </m:r>
                        </m:e>
                      </m:acc>
                      <m:r>
                        <a:rPr lang="en-US" sz="2400" b="0" i="1" smtClean="0">
                          <a:latin typeface="Cambria Math" charset="0"/>
                        </a:rPr>
                        <m:t>(</m:t>
                      </m:r>
                      <m:r>
                        <a:rPr lang="en-US" sz="2400" b="0" i="1" smtClean="0">
                          <a:latin typeface="Cambria Math" charset="0"/>
                        </a:rPr>
                        <m:t>𝑋</m:t>
                      </m:r>
                      <m:r>
                        <a:rPr lang="en-US" sz="2400" b="0" i="1" smtClean="0">
                          <a:latin typeface="Cambria Math" charset="0"/>
                        </a:rPr>
                        <m:t>)</m:t>
                      </m:r>
                    </m:oMath>
                  </m:oMathPara>
                </a14:m>
                <a:endParaRPr lang="en-US" sz="2400" dirty="0"/>
              </a:p>
            </p:txBody>
          </p:sp>
        </mc:Choice>
        <mc:Fallback xmlns="">
          <p:sp>
            <p:nvSpPr>
              <p:cNvPr id="23" name="Rectangle 22"/>
              <p:cNvSpPr>
                <a:spLocks noRot="1" noChangeAspect="1" noMove="1" noResize="1" noEditPoints="1" noAdjustHandles="1" noChangeArrowheads="1" noChangeShapeType="1" noTextEdit="1"/>
              </p:cNvSpPr>
              <p:nvPr/>
            </p:nvSpPr>
            <p:spPr>
              <a:xfrm>
                <a:off x="3829506" y="4754755"/>
                <a:ext cx="932948" cy="512000"/>
              </a:xfrm>
              <a:prstGeom prst="rect">
                <a:avLst/>
              </a:prstGeom>
              <a:blipFill rotWithShape="0">
                <a:blip r:embed="rId3"/>
                <a:stretch>
                  <a:fillRect/>
                </a:stretch>
              </a:blipFill>
            </p:spPr>
            <p:txBody>
              <a:bodyPr/>
              <a:lstStyle/>
              <a:p>
                <a:r>
                  <a:rPr lang="en-US">
                    <a:noFill/>
                  </a:rPr>
                  <a:t> </a:t>
                </a:r>
              </a:p>
            </p:txBody>
          </p:sp>
        </mc:Fallback>
      </mc:AlternateContent>
      <p:sp>
        <p:nvSpPr>
          <p:cNvPr id="25" name="Oval 24"/>
          <p:cNvSpPr>
            <a:spLocks noChangeAspect="1"/>
          </p:cNvSpPr>
          <p:nvPr/>
        </p:nvSpPr>
        <p:spPr>
          <a:xfrm>
            <a:off x="6327562" y="4355782"/>
            <a:ext cx="1361407" cy="136507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7907468" y="5020973"/>
            <a:ext cx="1164101"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011873" y="3858215"/>
            <a:ext cx="1992784" cy="369332"/>
          </a:xfrm>
          <a:prstGeom prst="rect">
            <a:avLst/>
          </a:prstGeom>
          <a:solidFill>
            <a:schemeClr val="accent1">
              <a:lumMod val="20000"/>
              <a:lumOff val="80000"/>
            </a:schemeClr>
          </a:solidFill>
        </p:spPr>
        <p:txBody>
          <a:bodyPr wrap="square" rtlCol="0">
            <a:spAutoFit/>
          </a:bodyPr>
          <a:lstStyle/>
          <a:p>
            <a:pPr algn="ctr"/>
            <a:r>
              <a:rPr lang="en-US" dirty="0">
                <a:latin typeface="Karla" charset="0"/>
                <a:ea typeface="Karla" charset="0"/>
                <a:cs typeface="Karla" charset="0"/>
              </a:rPr>
              <a:t>OUTPUT UNIT</a:t>
            </a:r>
          </a:p>
        </p:txBody>
      </p:sp>
      <mc:AlternateContent xmlns:mc="http://schemas.openxmlformats.org/markup-compatibility/2006" xmlns:a14="http://schemas.microsoft.com/office/drawing/2010/main">
        <mc:Choice Requires="a14">
          <p:sp>
            <p:nvSpPr>
              <p:cNvPr id="30" name="Rectangle 29"/>
              <p:cNvSpPr/>
              <p:nvPr/>
            </p:nvSpPr>
            <p:spPr>
              <a:xfrm>
                <a:off x="6331343" y="4754755"/>
                <a:ext cx="131798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charset="0"/>
                        </a:rPr>
                        <m:t>SoftMax</m:t>
                      </m:r>
                    </m:oMath>
                  </m:oMathPara>
                </a14:m>
                <a:endParaRPr lang="en-US" sz="2400" dirty="0"/>
              </a:p>
            </p:txBody>
          </p:sp>
        </mc:Choice>
        <mc:Fallback xmlns="">
          <p:sp>
            <p:nvSpPr>
              <p:cNvPr id="30" name="Rectangle 29"/>
              <p:cNvSpPr>
                <a:spLocks noRot="1" noChangeAspect="1" noMove="1" noResize="1" noEditPoints="1" noAdjustHandles="1" noChangeArrowheads="1" noChangeShapeType="1" noTextEdit="1"/>
              </p:cNvSpPr>
              <p:nvPr/>
            </p:nvSpPr>
            <p:spPr>
              <a:xfrm>
                <a:off x="6331343" y="4754755"/>
                <a:ext cx="1317989" cy="46166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9116381" y="4408634"/>
                <a:ext cx="2864351" cy="11539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𝑌</m:t>
                      </m:r>
                      <m:r>
                        <a:rPr lang="en-US" sz="3200" b="0" i="1" smtClean="0">
                          <a:latin typeface="Cambria Math" charset="0"/>
                        </a:rPr>
                        <m:t>=</m:t>
                      </m:r>
                      <m:f>
                        <m:fPr>
                          <m:ctrlPr>
                            <a:rPr lang="en-US" sz="3200" b="0" i="1" smtClean="0">
                              <a:latin typeface="Cambria Math" charset="0"/>
                            </a:rPr>
                          </m:ctrlPr>
                        </m:fPr>
                        <m:num>
                          <m:sSup>
                            <m:sSupPr>
                              <m:ctrlPr>
                                <a:rPr lang="en-US" sz="3200" b="0" i="1" smtClean="0">
                                  <a:latin typeface="Cambria Math" charset="0"/>
                                </a:rPr>
                              </m:ctrlPr>
                            </m:sSupPr>
                            <m:e>
                              <m:r>
                                <a:rPr lang="en-US" sz="3200" b="0" i="1" smtClean="0">
                                  <a:latin typeface="Cambria Math" charset="0"/>
                                </a:rPr>
                                <m:t>𝑒</m:t>
                              </m:r>
                            </m:e>
                            <m:sup>
                              <m:sSub>
                                <m:sSubPr>
                                  <m:ctrlPr>
                                    <a:rPr lang="en-US" sz="3200" b="0" i="1" smtClean="0">
                                      <a:latin typeface="Cambria Math" charset="0"/>
                                    </a:rPr>
                                  </m:ctrlPr>
                                </m:sSubPr>
                                <m:e>
                                  <m:r>
                                    <a:rPr lang="en-US" sz="3200" b="0" i="1" smtClean="0">
                                      <a:latin typeface="Cambria Math" charset="0"/>
                                    </a:rPr>
                                    <m:t>𝜙</m:t>
                                  </m:r>
                                </m:e>
                                <m:sub>
                                  <m:r>
                                    <a:rPr lang="en-US" sz="3200" b="0" i="1" smtClean="0">
                                      <a:latin typeface="Cambria Math" charset="0"/>
                                    </a:rPr>
                                    <m:t>𝑘</m:t>
                                  </m:r>
                                </m:sub>
                              </m:sSub>
                              <m:d>
                                <m:dPr>
                                  <m:ctrlPr>
                                    <a:rPr lang="en-US" sz="3200" b="0" i="1" smtClean="0">
                                      <a:latin typeface="Cambria Math" charset="0"/>
                                    </a:rPr>
                                  </m:ctrlPr>
                                </m:dPr>
                                <m:e>
                                  <m:r>
                                    <a:rPr lang="en-US" sz="3200" b="0" i="1" smtClean="0">
                                      <a:latin typeface="Cambria Math" charset="0"/>
                                    </a:rPr>
                                    <m:t>𝑋</m:t>
                                  </m:r>
                                </m:e>
                              </m:d>
                            </m:sup>
                          </m:sSup>
                        </m:num>
                        <m:den>
                          <m:nary>
                            <m:naryPr>
                              <m:chr m:val="∑"/>
                              <m:ctrlPr>
                                <a:rPr lang="is-IS" sz="3200" b="0" i="1" smtClean="0">
                                  <a:latin typeface="Cambria Math" charset="0"/>
                                </a:rPr>
                              </m:ctrlPr>
                            </m:naryPr>
                            <m:sub>
                              <m:r>
                                <m:rPr>
                                  <m:brk m:alnAt="23"/>
                                </m:rPr>
                                <a:rPr lang="en-US" sz="3200" b="0" i="1" smtClean="0">
                                  <a:latin typeface="Cambria Math" charset="0"/>
                                </a:rPr>
                                <m:t>𝑘</m:t>
                              </m:r>
                              <m:r>
                                <a:rPr lang="en-US" sz="3200" b="0" i="1" smtClean="0">
                                  <a:latin typeface="Cambria Math" charset="0"/>
                                </a:rPr>
                                <m:t>=1</m:t>
                              </m:r>
                            </m:sub>
                            <m:sup>
                              <m:r>
                                <a:rPr lang="en-US" sz="3200" b="0" i="1" smtClean="0">
                                  <a:latin typeface="Cambria Math" charset="0"/>
                                </a:rPr>
                                <m:t>𝐾</m:t>
                              </m:r>
                            </m:sup>
                            <m:e>
                              <m:sSup>
                                <m:sSupPr>
                                  <m:ctrlPr>
                                    <a:rPr lang="en-US" sz="3200" b="0" i="1" smtClean="0">
                                      <a:latin typeface="Cambria Math" charset="0"/>
                                    </a:rPr>
                                  </m:ctrlPr>
                                </m:sSupPr>
                                <m:e>
                                  <m:r>
                                    <a:rPr lang="en-US" sz="3200" i="1">
                                      <a:latin typeface="Cambria Math" charset="0"/>
                                    </a:rPr>
                                    <m:t>𝑒</m:t>
                                  </m:r>
                                </m:e>
                                <m:sup>
                                  <m:sSub>
                                    <m:sSubPr>
                                      <m:ctrlPr>
                                        <a:rPr lang="en-US" sz="3200" i="1">
                                          <a:latin typeface="Cambria Math" charset="0"/>
                                        </a:rPr>
                                      </m:ctrlPr>
                                    </m:sSubPr>
                                    <m:e>
                                      <m:r>
                                        <a:rPr lang="en-US" sz="3200" i="1">
                                          <a:latin typeface="Cambria Math" charset="0"/>
                                        </a:rPr>
                                        <m:t>𝜙</m:t>
                                      </m:r>
                                    </m:e>
                                    <m:sub>
                                      <m:r>
                                        <a:rPr lang="en-US" sz="3200" i="1">
                                          <a:latin typeface="Cambria Math" charset="0"/>
                                        </a:rPr>
                                        <m:t>𝑘</m:t>
                                      </m:r>
                                    </m:sub>
                                  </m:sSub>
                                  <m:d>
                                    <m:dPr>
                                      <m:ctrlPr>
                                        <a:rPr lang="en-US" sz="3200" i="1">
                                          <a:latin typeface="Cambria Math" charset="0"/>
                                        </a:rPr>
                                      </m:ctrlPr>
                                    </m:dPr>
                                    <m:e>
                                      <m:r>
                                        <a:rPr lang="en-US" sz="3200" i="1">
                                          <a:latin typeface="Cambria Math" charset="0"/>
                                        </a:rPr>
                                        <m:t>𝑋</m:t>
                                      </m:r>
                                    </m:e>
                                  </m:d>
                                </m:sup>
                              </m:sSup>
                            </m:e>
                          </m:nary>
                        </m:den>
                      </m:f>
                    </m:oMath>
                  </m:oMathPara>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9116381" y="4408634"/>
                <a:ext cx="2864351" cy="1153906"/>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222811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a:spcAft>
                <a:spcPts val="1200"/>
              </a:spcAft>
            </a:pPr>
            <a:r>
              <a:rPr lang="en-US" dirty="0"/>
              <a:t>Anatomy of a </a:t>
            </a:r>
            <a:r>
              <a:rPr lang="en-US" dirty="0" smtClean="0"/>
              <a:t>NN</a:t>
            </a:r>
          </a:p>
          <a:p>
            <a:pPr>
              <a:spcAft>
                <a:spcPts val="1200"/>
              </a:spcAft>
            </a:pPr>
            <a:r>
              <a:rPr lang="en-US" dirty="0"/>
              <a:t>Design </a:t>
            </a:r>
            <a:r>
              <a:rPr lang="en-US" dirty="0" smtClean="0"/>
              <a:t>choices</a:t>
            </a:r>
          </a:p>
          <a:p>
            <a:pPr>
              <a:spcAft>
                <a:spcPts val="1200"/>
              </a:spcAft>
            </a:pPr>
            <a:r>
              <a:rPr lang="en-US" dirty="0" smtClean="0"/>
              <a:t>Learning</a:t>
            </a:r>
            <a:endParaRPr lang="en-US" dirty="0"/>
          </a:p>
          <a:p>
            <a:pPr>
              <a:spcAft>
                <a:spcPts val="1200"/>
              </a:spcAft>
            </a:pPr>
            <a:endParaRPr lang="en-US" dirty="0" smtClean="0"/>
          </a:p>
          <a:p>
            <a:pPr>
              <a:spcAft>
                <a:spcPts val="1200"/>
              </a:spcAft>
            </a:pP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nvGraphicFramePr>
        <p:xfrm>
          <a:off x="1746035" y="2316480"/>
          <a:ext cx="8743438" cy="1854200"/>
        </p:xfrm>
        <a:graphic>
          <a:graphicData uri="http://schemas.openxmlformats.org/drawingml/2006/table">
            <a:tbl>
              <a:tblPr firstRow="1" bandRow="1">
                <a:tableStyleId>{073A0DAA-6AF3-43AB-8588-CEC1D06C72B9}</a:tableStyleId>
              </a:tblPr>
              <a:tblGrid>
                <a:gridCol w="2169083">
                  <a:extLst>
                    <a:ext uri="{9D8B030D-6E8A-4147-A177-3AD203B41FA5}">
                      <a16:colId xmlns="" xmlns:a16="http://schemas.microsoft.com/office/drawing/2014/main" val="20000"/>
                    </a:ext>
                  </a:extLst>
                </a:gridCol>
                <a:gridCol w="2236189">
                  <a:extLst>
                    <a:ext uri="{9D8B030D-6E8A-4147-A177-3AD203B41FA5}">
                      <a16:colId xmlns="" xmlns:a16="http://schemas.microsoft.com/office/drawing/2014/main" val="20001"/>
                    </a:ext>
                  </a:extLst>
                </a:gridCol>
                <a:gridCol w="2169083">
                  <a:extLst>
                    <a:ext uri="{9D8B030D-6E8A-4147-A177-3AD203B41FA5}">
                      <a16:colId xmlns="" xmlns:a16="http://schemas.microsoft.com/office/drawing/2014/main" val="20002"/>
                    </a:ext>
                  </a:extLst>
                </a:gridCol>
                <a:gridCol w="2169083">
                  <a:extLst>
                    <a:ext uri="{9D8B030D-6E8A-4147-A177-3AD203B41FA5}">
                      <a16:colId xmlns=""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Cost</a:t>
                      </a:r>
                      <a:r>
                        <a:rPr lang="en-US" baseline="0" dirty="0"/>
                        <a:t> Function</a:t>
                      </a:r>
                      <a:endParaRPr lang="en-US" dirty="0"/>
                    </a:p>
                  </a:txBody>
                  <a:tcPr/>
                </a:tc>
                <a:extLst>
                  <a:ext uri="{0D108BD9-81ED-4DB2-BD59-A6C34878D82A}">
                    <a16:rowId xmlns="" xmlns:a16="http://schemas.microsoft.com/office/drawing/2014/main" val="10000"/>
                  </a:ext>
                </a:extLst>
              </a:tr>
              <a:tr h="370840">
                <a:tc>
                  <a:txBody>
                    <a:bodyPr/>
                    <a:lstStyle/>
                    <a:p>
                      <a:r>
                        <a:rPr lang="en-US" dirty="0"/>
                        <a:t>Binary</a:t>
                      </a:r>
                    </a:p>
                  </a:txBody>
                  <a:tcPr/>
                </a:tc>
                <a:tc>
                  <a:txBody>
                    <a:bodyPr/>
                    <a:lstStyle/>
                    <a:p>
                      <a:r>
                        <a:rPr lang="en-US" dirty="0"/>
                        <a:t>Bernoulli</a:t>
                      </a:r>
                    </a:p>
                  </a:txBody>
                  <a:tcPr/>
                </a:tc>
                <a:tc>
                  <a:txBody>
                    <a:bodyPr/>
                    <a:lstStyle/>
                    <a:p>
                      <a:r>
                        <a:rPr lang="en-US" dirty="0"/>
                        <a:t>Sigmoid</a:t>
                      </a:r>
                    </a:p>
                  </a:txBody>
                  <a:tcPr/>
                </a:tc>
                <a:tc>
                  <a:txBody>
                    <a:bodyPr/>
                    <a:lstStyle/>
                    <a:p>
                      <a:r>
                        <a:rPr lang="en-US" dirty="0"/>
                        <a:t>Binary</a:t>
                      </a:r>
                      <a:r>
                        <a:rPr lang="en-US" baseline="0" dirty="0"/>
                        <a:t> Cross Entropy</a:t>
                      </a:r>
                      <a:endParaRPr lang="en-US" dirty="0"/>
                    </a:p>
                  </a:txBody>
                  <a:tcPr/>
                </a:tc>
                <a:extLst>
                  <a:ext uri="{0D108BD9-81ED-4DB2-BD59-A6C34878D82A}">
                    <a16:rowId xmlns="" xmlns:a16="http://schemas.microsoft.com/office/drawing/2014/main" val="10001"/>
                  </a:ext>
                </a:extLst>
              </a:tr>
              <a:tr h="370840">
                <a:tc>
                  <a:txBody>
                    <a:bodyPr/>
                    <a:lstStyle/>
                    <a:p>
                      <a:r>
                        <a:rPr lang="en-US" dirty="0"/>
                        <a:t>Discrete</a:t>
                      </a:r>
                    </a:p>
                  </a:txBody>
                  <a:tcPr/>
                </a:tc>
                <a:tc>
                  <a:txBody>
                    <a:bodyPr/>
                    <a:lstStyle/>
                    <a:p>
                      <a:r>
                        <a:rPr lang="en-US" dirty="0" err="1"/>
                        <a:t>Multinoulli</a:t>
                      </a:r>
                      <a:endParaRPr lang="en-US" dirty="0"/>
                    </a:p>
                  </a:txBody>
                  <a:tcPr/>
                </a:tc>
                <a:tc>
                  <a:txBody>
                    <a:bodyPr/>
                    <a:lstStyle/>
                    <a:p>
                      <a:r>
                        <a:rPr lang="en-US" dirty="0" err="1"/>
                        <a:t>Softmax</a:t>
                      </a:r>
                      <a:endParaRPr lang="en-US" dirty="0"/>
                    </a:p>
                  </a:txBody>
                  <a:tcPr/>
                </a:tc>
                <a:tc>
                  <a:txBody>
                    <a:bodyPr/>
                    <a:lstStyle/>
                    <a:p>
                      <a:r>
                        <a:rPr lang="en-US" dirty="0"/>
                        <a:t>Cross Entropy</a:t>
                      </a:r>
                    </a:p>
                  </a:txBody>
                  <a:tcPr/>
                </a:tc>
                <a:extLst>
                  <a:ext uri="{0D108BD9-81ED-4DB2-BD59-A6C34878D82A}">
                    <a16:rowId xmlns="" xmlns:a16="http://schemas.microsoft.com/office/drawing/2014/main" val="10002"/>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2140261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nvGraphicFramePr>
        <p:xfrm>
          <a:off x="1746035" y="2316480"/>
          <a:ext cx="8743438" cy="1854200"/>
        </p:xfrm>
        <a:graphic>
          <a:graphicData uri="http://schemas.openxmlformats.org/drawingml/2006/table">
            <a:tbl>
              <a:tblPr firstRow="1" bandRow="1">
                <a:tableStyleId>{073A0DAA-6AF3-43AB-8588-CEC1D06C72B9}</a:tableStyleId>
              </a:tblPr>
              <a:tblGrid>
                <a:gridCol w="2169083">
                  <a:extLst>
                    <a:ext uri="{9D8B030D-6E8A-4147-A177-3AD203B41FA5}">
                      <a16:colId xmlns="" xmlns:a16="http://schemas.microsoft.com/office/drawing/2014/main" val="20000"/>
                    </a:ext>
                  </a:extLst>
                </a:gridCol>
                <a:gridCol w="2236189">
                  <a:extLst>
                    <a:ext uri="{9D8B030D-6E8A-4147-A177-3AD203B41FA5}">
                      <a16:colId xmlns="" xmlns:a16="http://schemas.microsoft.com/office/drawing/2014/main" val="20001"/>
                    </a:ext>
                  </a:extLst>
                </a:gridCol>
                <a:gridCol w="2169083">
                  <a:extLst>
                    <a:ext uri="{9D8B030D-6E8A-4147-A177-3AD203B41FA5}">
                      <a16:colId xmlns="" xmlns:a16="http://schemas.microsoft.com/office/drawing/2014/main" val="20002"/>
                    </a:ext>
                  </a:extLst>
                </a:gridCol>
                <a:gridCol w="2169083">
                  <a:extLst>
                    <a:ext uri="{9D8B030D-6E8A-4147-A177-3AD203B41FA5}">
                      <a16:colId xmlns=""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Cost</a:t>
                      </a:r>
                      <a:r>
                        <a:rPr lang="en-US" baseline="0" dirty="0"/>
                        <a:t> Function</a:t>
                      </a:r>
                      <a:endParaRPr lang="en-US" dirty="0"/>
                    </a:p>
                  </a:txBody>
                  <a:tcPr/>
                </a:tc>
                <a:extLst>
                  <a:ext uri="{0D108BD9-81ED-4DB2-BD59-A6C34878D82A}">
                    <a16:rowId xmlns="" xmlns:a16="http://schemas.microsoft.com/office/drawing/2014/main" val="10000"/>
                  </a:ext>
                </a:extLst>
              </a:tr>
              <a:tr h="370840">
                <a:tc>
                  <a:txBody>
                    <a:bodyPr/>
                    <a:lstStyle/>
                    <a:p>
                      <a:r>
                        <a:rPr lang="en-US" dirty="0"/>
                        <a:t>Binary</a:t>
                      </a:r>
                    </a:p>
                  </a:txBody>
                  <a:tcPr/>
                </a:tc>
                <a:tc>
                  <a:txBody>
                    <a:bodyPr/>
                    <a:lstStyle/>
                    <a:p>
                      <a:r>
                        <a:rPr lang="en-US" dirty="0"/>
                        <a:t>Bernoulli</a:t>
                      </a:r>
                    </a:p>
                  </a:txBody>
                  <a:tcPr/>
                </a:tc>
                <a:tc>
                  <a:txBody>
                    <a:bodyPr/>
                    <a:lstStyle/>
                    <a:p>
                      <a:r>
                        <a:rPr lang="en-US" dirty="0"/>
                        <a:t>Sigmoid</a:t>
                      </a:r>
                    </a:p>
                  </a:txBody>
                  <a:tcPr/>
                </a:tc>
                <a:tc>
                  <a:txBody>
                    <a:bodyPr/>
                    <a:lstStyle/>
                    <a:p>
                      <a:r>
                        <a:rPr lang="en-US" dirty="0"/>
                        <a:t>Binary</a:t>
                      </a:r>
                      <a:r>
                        <a:rPr lang="en-US" baseline="0" dirty="0"/>
                        <a:t> Cross Entropy</a:t>
                      </a:r>
                      <a:endParaRPr lang="en-US" dirty="0"/>
                    </a:p>
                  </a:txBody>
                  <a:tcPr/>
                </a:tc>
                <a:extLst>
                  <a:ext uri="{0D108BD9-81ED-4DB2-BD59-A6C34878D82A}">
                    <a16:rowId xmlns="" xmlns:a16="http://schemas.microsoft.com/office/drawing/2014/main" val="10001"/>
                  </a:ext>
                </a:extLst>
              </a:tr>
              <a:tr h="370840">
                <a:tc>
                  <a:txBody>
                    <a:bodyPr/>
                    <a:lstStyle/>
                    <a:p>
                      <a:r>
                        <a:rPr lang="en-US" dirty="0"/>
                        <a:t>Discrete</a:t>
                      </a:r>
                    </a:p>
                  </a:txBody>
                  <a:tcPr/>
                </a:tc>
                <a:tc>
                  <a:txBody>
                    <a:bodyPr/>
                    <a:lstStyle/>
                    <a:p>
                      <a:r>
                        <a:rPr lang="en-US" dirty="0" err="1"/>
                        <a:t>Multinoulli</a:t>
                      </a:r>
                      <a:endParaRPr lang="en-US" dirty="0"/>
                    </a:p>
                  </a:txBody>
                  <a:tcPr/>
                </a:tc>
                <a:tc>
                  <a:txBody>
                    <a:bodyPr/>
                    <a:lstStyle/>
                    <a:p>
                      <a:r>
                        <a:rPr lang="en-US" dirty="0" err="1"/>
                        <a:t>Softmax</a:t>
                      </a:r>
                      <a:endParaRPr lang="en-US" dirty="0"/>
                    </a:p>
                  </a:txBody>
                  <a:tcPr/>
                </a:tc>
                <a:tc>
                  <a:txBody>
                    <a:bodyPr/>
                    <a:lstStyle/>
                    <a:p>
                      <a:r>
                        <a:rPr lang="en-US" dirty="0"/>
                        <a:t>Cross Entropy</a:t>
                      </a:r>
                    </a:p>
                  </a:txBody>
                  <a:tcPr/>
                </a:tc>
                <a:extLst>
                  <a:ext uri="{0D108BD9-81ED-4DB2-BD59-A6C34878D82A}">
                    <a16:rowId xmlns="" xmlns:a16="http://schemas.microsoft.com/office/drawing/2014/main" val="10002"/>
                  </a:ext>
                </a:extLst>
              </a:tr>
              <a:tr h="370840">
                <a:tc>
                  <a:txBody>
                    <a:bodyPr/>
                    <a:lstStyle/>
                    <a:p>
                      <a:r>
                        <a:rPr lang="en-US" dirty="0"/>
                        <a:t>Continuous</a:t>
                      </a:r>
                    </a:p>
                  </a:txBody>
                  <a:tcPr/>
                </a:tc>
                <a:tc>
                  <a:txBody>
                    <a:bodyPr/>
                    <a:lstStyle/>
                    <a:p>
                      <a:r>
                        <a:rPr lang="en-US" dirty="0"/>
                        <a:t>Gaussian</a:t>
                      </a:r>
                    </a:p>
                  </a:txBody>
                  <a:tcPr/>
                </a:tc>
                <a:tc>
                  <a:txBody>
                    <a:bodyPr/>
                    <a:lstStyle/>
                    <a:p>
                      <a:r>
                        <a:rPr lang="en-US" dirty="0"/>
                        <a:t>Linear</a:t>
                      </a:r>
                    </a:p>
                  </a:txBody>
                  <a:tcPr/>
                </a:tc>
                <a:tc>
                  <a:txBody>
                    <a:bodyPr/>
                    <a:lstStyle/>
                    <a:p>
                      <a:r>
                        <a:rPr lang="en-US" dirty="0"/>
                        <a:t>MSE</a:t>
                      </a:r>
                    </a:p>
                  </a:txBody>
                  <a:tcPr/>
                </a:tc>
                <a:extLst>
                  <a:ext uri="{0D108BD9-81ED-4DB2-BD59-A6C34878D82A}">
                    <a16:rowId xmlns="" xmlns:a16="http://schemas.microsoft.com/office/drawing/2014/main" val="10003"/>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8950199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nvGraphicFramePr>
        <p:xfrm>
          <a:off x="1746035" y="2316480"/>
          <a:ext cx="8743438" cy="1854200"/>
        </p:xfrm>
        <a:graphic>
          <a:graphicData uri="http://schemas.openxmlformats.org/drawingml/2006/table">
            <a:tbl>
              <a:tblPr firstRow="1" bandRow="1">
                <a:tableStyleId>{073A0DAA-6AF3-43AB-8588-CEC1D06C72B9}</a:tableStyleId>
              </a:tblPr>
              <a:tblGrid>
                <a:gridCol w="2169083">
                  <a:extLst>
                    <a:ext uri="{9D8B030D-6E8A-4147-A177-3AD203B41FA5}">
                      <a16:colId xmlns="" xmlns:a16="http://schemas.microsoft.com/office/drawing/2014/main" val="20000"/>
                    </a:ext>
                  </a:extLst>
                </a:gridCol>
                <a:gridCol w="2236189">
                  <a:extLst>
                    <a:ext uri="{9D8B030D-6E8A-4147-A177-3AD203B41FA5}">
                      <a16:colId xmlns="" xmlns:a16="http://schemas.microsoft.com/office/drawing/2014/main" val="20001"/>
                    </a:ext>
                  </a:extLst>
                </a:gridCol>
                <a:gridCol w="2169083">
                  <a:extLst>
                    <a:ext uri="{9D8B030D-6E8A-4147-A177-3AD203B41FA5}">
                      <a16:colId xmlns="" xmlns:a16="http://schemas.microsoft.com/office/drawing/2014/main" val="20002"/>
                    </a:ext>
                  </a:extLst>
                </a:gridCol>
                <a:gridCol w="2169083">
                  <a:extLst>
                    <a:ext uri="{9D8B030D-6E8A-4147-A177-3AD203B41FA5}">
                      <a16:colId xmlns=""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Cost</a:t>
                      </a:r>
                      <a:r>
                        <a:rPr lang="en-US" baseline="0" dirty="0"/>
                        <a:t> Function</a:t>
                      </a:r>
                      <a:endParaRPr lang="en-US" dirty="0"/>
                    </a:p>
                  </a:txBody>
                  <a:tcPr/>
                </a:tc>
                <a:extLst>
                  <a:ext uri="{0D108BD9-81ED-4DB2-BD59-A6C34878D82A}">
                    <a16:rowId xmlns="" xmlns:a16="http://schemas.microsoft.com/office/drawing/2014/main" val="10000"/>
                  </a:ext>
                </a:extLst>
              </a:tr>
              <a:tr h="370840">
                <a:tc>
                  <a:txBody>
                    <a:bodyPr/>
                    <a:lstStyle/>
                    <a:p>
                      <a:r>
                        <a:rPr lang="en-US" dirty="0"/>
                        <a:t>Binary</a:t>
                      </a:r>
                    </a:p>
                  </a:txBody>
                  <a:tcPr/>
                </a:tc>
                <a:tc>
                  <a:txBody>
                    <a:bodyPr/>
                    <a:lstStyle/>
                    <a:p>
                      <a:r>
                        <a:rPr lang="en-US" dirty="0"/>
                        <a:t>Bernoulli</a:t>
                      </a:r>
                    </a:p>
                  </a:txBody>
                  <a:tcPr/>
                </a:tc>
                <a:tc>
                  <a:txBody>
                    <a:bodyPr/>
                    <a:lstStyle/>
                    <a:p>
                      <a:r>
                        <a:rPr lang="en-US" dirty="0"/>
                        <a:t>Sigmoid</a:t>
                      </a:r>
                    </a:p>
                  </a:txBody>
                  <a:tcPr/>
                </a:tc>
                <a:tc>
                  <a:txBody>
                    <a:bodyPr/>
                    <a:lstStyle/>
                    <a:p>
                      <a:r>
                        <a:rPr lang="en-US" dirty="0"/>
                        <a:t>Binary</a:t>
                      </a:r>
                      <a:r>
                        <a:rPr lang="en-US" baseline="0" dirty="0"/>
                        <a:t> Cross Entropy</a:t>
                      </a:r>
                      <a:endParaRPr lang="en-US" dirty="0"/>
                    </a:p>
                  </a:txBody>
                  <a:tcPr/>
                </a:tc>
                <a:extLst>
                  <a:ext uri="{0D108BD9-81ED-4DB2-BD59-A6C34878D82A}">
                    <a16:rowId xmlns="" xmlns:a16="http://schemas.microsoft.com/office/drawing/2014/main" val="10001"/>
                  </a:ext>
                </a:extLst>
              </a:tr>
              <a:tr h="370840">
                <a:tc>
                  <a:txBody>
                    <a:bodyPr/>
                    <a:lstStyle/>
                    <a:p>
                      <a:r>
                        <a:rPr lang="en-US" dirty="0"/>
                        <a:t>Discrete</a:t>
                      </a:r>
                    </a:p>
                  </a:txBody>
                  <a:tcPr/>
                </a:tc>
                <a:tc>
                  <a:txBody>
                    <a:bodyPr/>
                    <a:lstStyle/>
                    <a:p>
                      <a:r>
                        <a:rPr lang="en-US" dirty="0" err="1"/>
                        <a:t>Multinoulli</a:t>
                      </a:r>
                      <a:endParaRPr lang="en-US" dirty="0"/>
                    </a:p>
                  </a:txBody>
                  <a:tcPr/>
                </a:tc>
                <a:tc>
                  <a:txBody>
                    <a:bodyPr/>
                    <a:lstStyle/>
                    <a:p>
                      <a:r>
                        <a:rPr lang="en-US" dirty="0" err="1"/>
                        <a:t>Softmax</a:t>
                      </a:r>
                      <a:endParaRPr lang="en-US" dirty="0"/>
                    </a:p>
                  </a:txBody>
                  <a:tcPr/>
                </a:tc>
                <a:tc>
                  <a:txBody>
                    <a:bodyPr/>
                    <a:lstStyle/>
                    <a:p>
                      <a:r>
                        <a:rPr lang="en-US" dirty="0"/>
                        <a:t>Cross Entropy</a:t>
                      </a:r>
                    </a:p>
                  </a:txBody>
                  <a:tcPr/>
                </a:tc>
                <a:extLst>
                  <a:ext uri="{0D108BD9-81ED-4DB2-BD59-A6C34878D82A}">
                    <a16:rowId xmlns="" xmlns:a16="http://schemas.microsoft.com/office/drawing/2014/main" val="10002"/>
                  </a:ext>
                </a:extLst>
              </a:tr>
              <a:tr h="370840">
                <a:tc>
                  <a:txBody>
                    <a:bodyPr/>
                    <a:lstStyle/>
                    <a:p>
                      <a:r>
                        <a:rPr lang="en-US" dirty="0"/>
                        <a:t>Continuous</a:t>
                      </a:r>
                    </a:p>
                  </a:txBody>
                  <a:tcPr/>
                </a:tc>
                <a:tc>
                  <a:txBody>
                    <a:bodyPr/>
                    <a:lstStyle/>
                    <a:p>
                      <a:r>
                        <a:rPr lang="en-US" dirty="0"/>
                        <a:t>Gaussian</a:t>
                      </a:r>
                    </a:p>
                  </a:txBody>
                  <a:tcPr/>
                </a:tc>
                <a:tc>
                  <a:txBody>
                    <a:bodyPr/>
                    <a:lstStyle/>
                    <a:p>
                      <a:r>
                        <a:rPr lang="en-US" dirty="0"/>
                        <a:t>Linear</a:t>
                      </a:r>
                    </a:p>
                  </a:txBody>
                  <a:tcPr/>
                </a:tc>
                <a:tc>
                  <a:txBody>
                    <a:bodyPr/>
                    <a:lstStyle/>
                    <a:p>
                      <a:r>
                        <a:rPr lang="en-US" dirty="0"/>
                        <a:t>MSE</a:t>
                      </a:r>
                    </a:p>
                  </a:txBody>
                  <a:tcPr/>
                </a:tc>
                <a:extLst>
                  <a:ext uri="{0D108BD9-81ED-4DB2-BD59-A6C34878D82A}">
                    <a16:rowId xmlns="" xmlns:a16="http://schemas.microsoft.com/office/drawing/2014/main" val="10003"/>
                  </a:ext>
                </a:extLst>
              </a:tr>
              <a:tr h="370840">
                <a:tc>
                  <a:txBody>
                    <a:bodyPr/>
                    <a:lstStyle/>
                    <a:p>
                      <a:r>
                        <a:rPr lang="en-US" dirty="0"/>
                        <a:t>Continuous</a:t>
                      </a:r>
                    </a:p>
                  </a:txBody>
                  <a:tcPr/>
                </a:tc>
                <a:tc>
                  <a:txBody>
                    <a:bodyPr/>
                    <a:lstStyle/>
                    <a:p>
                      <a:r>
                        <a:rPr lang="en-US" dirty="0"/>
                        <a:t>Arbitrary</a:t>
                      </a:r>
                    </a:p>
                  </a:txBody>
                  <a:tcPr/>
                </a:tc>
                <a:tc>
                  <a:txBody>
                    <a:bodyPr/>
                    <a:lstStyle/>
                    <a:p>
                      <a:r>
                        <a:rPr lang="en-US" dirty="0"/>
                        <a:t>   - </a:t>
                      </a:r>
                    </a:p>
                  </a:txBody>
                  <a:tcPr/>
                </a:tc>
                <a:tc>
                  <a:txBody>
                    <a:bodyPr/>
                    <a:lstStyle/>
                    <a:p>
                      <a:r>
                        <a:rPr lang="en-US" dirty="0"/>
                        <a:t> GANS</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6249369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Feed Forward Artificial Neural Networks				</a:t>
            </a:r>
          </a:p>
        </p:txBody>
      </p:sp>
      <p:sp>
        <p:nvSpPr>
          <p:cNvPr id="3" name="Content Placeholder 2"/>
          <p:cNvSpPr>
            <a:spLocks noGrp="1"/>
          </p:cNvSpPr>
          <p:nvPr>
            <p:ph idx="1"/>
          </p:nvPr>
        </p:nvSpPr>
        <p:spPr>
          <a:xfrm>
            <a:off x="1068546" y="983807"/>
            <a:ext cx="10327008" cy="2111143"/>
          </a:xfrm>
        </p:spPr>
        <p:txBody>
          <a:bodyPr/>
          <a:lstStyle/>
          <a:p>
            <a:pPr>
              <a:spcAft>
                <a:spcPts val="1200"/>
              </a:spcAft>
            </a:pPr>
            <a:r>
              <a:rPr lang="en-US" sz="2800" dirty="0"/>
              <a:t>Anatomy of a NN</a:t>
            </a:r>
          </a:p>
          <a:p>
            <a:pPr>
              <a:spcAft>
                <a:spcPts val="1200"/>
              </a:spcAft>
            </a:pPr>
            <a:r>
              <a:rPr lang="en-US" sz="2800" b="1" dirty="0"/>
              <a:t>Design choices </a:t>
            </a:r>
          </a:p>
          <a:p>
            <a:pPr lvl="1">
              <a:spcAft>
                <a:spcPts val="1200"/>
              </a:spcAft>
              <a:buFont typeface="Arial" charset="0"/>
              <a:buChar char="•"/>
            </a:pPr>
            <a:r>
              <a:rPr lang="en-US" sz="2400" dirty="0"/>
              <a:t>Activation function</a:t>
            </a:r>
            <a:endParaRPr lang="en-US" sz="2400" dirty="0">
              <a:solidFill>
                <a:srgbClr val="0000FF"/>
              </a:solidFill>
            </a:endParaRPr>
          </a:p>
          <a:p>
            <a:pPr lvl="1">
              <a:spcAft>
                <a:spcPts val="1200"/>
              </a:spcAft>
              <a:buFont typeface="Arial" charset="0"/>
              <a:buChar char="•"/>
            </a:pPr>
            <a:r>
              <a:rPr lang="en-US" sz="2400" dirty="0">
                <a:solidFill>
                  <a:schemeClr val="tx1">
                    <a:lumMod val="75000"/>
                    <a:lumOff val="25000"/>
                  </a:schemeClr>
                </a:solidFill>
              </a:rPr>
              <a:t>Loss function</a:t>
            </a:r>
          </a:p>
          <a:p>
            <a:pPr lvl="1">
              <a:spcAft>
                <a:spcPts val="1200"/>
              </a:spcAft>
              <a:buFont typeface="Arial" charset="0"/>
              <a:buChar char="•"/>
            </a:pPr>
            <a:r>
              <a:rPr lang="en-US" sz="2400" dirty="0"/>
              <a:t>Output units</a:t>
            </a:r>
          </a:p>
          <a:p>
            <a:pPr lvl="1">
              <a:spcAft>
                <a:spcPts val="1200"/>
              </a:spcAft>
              <a:buFont typeface="Arial" charset="0"/>
              <a:buChar char="•"/>
            </a:pPr>
            <a:r>
              <a:rPr lang="en-US" sz="2400" b="1" dirty="0" smtClean="0"/>
              <a:t>Architecture</a:t>
            </a:r>
          </a:p>
          <a:p>
            <a:pPr indent="-285738">
              <a:spcAft>
                <a:spcPts val="1200"/>
              </a:spcAft>
            </a:pPr>
            <a:r>
              <a:rPr lang="en-US" dirty="0"/>
              <a:t>Learning</a:t>
            </a:r>
            <a:endParaRPr lang="en-US" sz="2800" dirty="0"/>
          </a:p>
          <a:p>
            <a:pPr>
              <a:spcAft>
                <a:spcPts val="1200"/>
              </a:spcAft>
            </a:pPr>
            <a:endParaRPr lang="en-US" sz="2800" dirty="0"/>
          </a:p>
        </p:txBody>
      </p:sp>
    </p:spTree>
    <p:extLst>
      <p:ext uri="{BB962C8B-B14F-4D97-AF65-F5344CB8AC3E}">
        <p14:creationId xmlns:p14="http://schemas.microsoft.com/office/powerpoint/2010/main" val="19248168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Aft>
                <a:spcPts val="1200"/>
              </a:spcAft>
            </a:pPr>
            <a:r>
              <a:rPr lang="en-US" sz="3200" kern="1200" dirty="0">
                <a:solidFill>
                  <a:srgbClr val="464646"/>
                </a:solidFill>
                <a:latin typeface="Karla"/>
                <a:ea typeface="+mj-ea"/>
                <a:cs typeface="Karla"/>
              </a:rPr>
              <a:t>Architecture</a:t>
            </a:r>
            <a:endParaRPr lang="en-US" sz="3200" kern="1200" dirty="0">
              <a:solidFill>
                <a:srgbClr val="464646"/>
              </a:solidFill>
              <a:latin typeface="Karla"/>
              <a:ea typeface="+mj-ea"/>
              <a:cs typeface="Karla"/>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375" y="402887"/>
            <a:ext cx="6675249" cy="3026113"/>
          </a:xfrm>
          <a:prstGeom prst="rect">
            <a:avLst/>
          </a:prstGeom>
        </p:spPr>
      </p:pic>
    </p:spTree>
    <p:extLst>
      <p:ext uri="{BB962C8B-B14F-4D97-AF65-F5344CB8AC3E}">
        <p14:creationId xmlns:p14="http://schemas.microsoft.com/office/powerpoint/2010/main" val="2985467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a:t>
            </a:r>
            <a:r>
              <a:rPr lang="en-US" dirty="0" err="1" smtClean="0"/>
              <a:t>cont</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9882" y="216530"/>
            <a:ext cx="6651621" cy="3760383"/>
          </a:xfrm>
          <a:prstGeom prst="rect">
            <a:avLst/>
          </a:prstGeom>
        </p:spPr>
      </p:pic>
    </p:spTree>
    <p:extLst>
      <p:ext uri="{BB962C8B-B14F-4D97-AF65-F5344CB8AC3E}">
        <p14:creationId xmlns:p14="http://schemas.microsoft.com/office/powerpoint/2010/main" val="18166328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a:t>
            </a:r>
            <a:r>
              <a:rPr lang="en-US" dirty="0" err="1" smtClean="0"/>
              <a:t>cont</a:t>
            </a:r>
            <a:r>
              <a:rPr lang="en-US" dirty="0" smtClean="0"/>
              <a:t>)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1410" y="0"/>
            <a:ext cx="6309179" cy="4273417"/>
          </a:xfrm>
          <a:prstGeom prst="rect">
            <a:avLst/>
          </a:prstGeom>
        </p:spPr>
      </p:pic>
    </p:spTree>
    <p:extLst>
      <p:ext uri="{BB962C8B-B14F-4D97-AF65-F5344CB8AC3E}">
        <p14:creationId xmlns:p14="http://schemas.microsoft.com/office/powerpoint/2010/main" val="10876291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a:t>
            </a:r>
            <a:r>
              <a:rPr lang="en-US" dirty="0" err="1" smtClean="0"/>
              <a:t>cont</a:t>
            </a:r>
            <a:r>
              <a:rPr lang="en-US" dirty="0" smtClean="0"/>
              <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1410" y="0"/>
            <a:ext cx="6309179" cy="4273417"/>
          </a:xfrm>
          <a:prstGeom prst="rect">
            <a:avLst/>
          </a:prstGeom>
        </p:spPr>
      </p:pic>
      <p:sp>
        <p:nvSpPr>
          <p:cNvPr id="6" name="Rectangle 5"/>
          <p:cNvSpPr/>
          <p:nvPr/>
        </p:nvSpPr>
        <p:spPr>
          <a:xfrm>
            <a:off x="5588001" y="2002973"/>
            <a:ext cx="893364" cy="711198"/>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rot="16200000">
            <a:off x="5735151" y="2034009"/>
            <a:ext cx="547523" cy="369332"/>
          </a:xfrm>
          <a:prstGeom prst="rect">
            <a:avLst/>
          </a:prstGeom>
          <a:noFill/>
        </p:spPr>
        <p:txBody>
          <a:bodyPr wrap="square" rtlCol="0">
            <a:spAutoFit/>
          </a:bodyPr>
          <a:lstStyle/>
          <a:p>
            <a:r>
              <a:rPr lang="mr-IN"/>
              <a:t>…</a:t>
            </a:r>
            <a:endParaRPr lang="en-US" dirty="0"/>
          </a:p>
        </p:txBody>
      </p:sp>
    </p:spTree>
    <p:extLst>
      <p:ext uri="{BB962C8B-B14F-4D97-AF65-F5344CB8AC3E}">
        <p14:creationId xmlns:p14="http://schemas.microsoft.com/office/powerpoint/2010/main" val="1600058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a:t>
            </a:r>
            <a:r>
              <a:rPr lang="en-US" dirty="0" err="1" smtClean="0"/>
              <a:t>cont</a:t>
            </a:r>
            <a:r>
              <a:rPr lang="en-US" dirty="0" smtClean="0"/>
              <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113" y="502724"/>
            <a:ext cx="8451774" cy="292627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spTree>
    <p:extLst>
      <p:ext uri="{BB962C8B-B14F-4D97-AF65-F5344CB8AC3E}">
        <p14:creationId xmlns:p14="http://schemas.microsoft.com/office/powerpoint/2010/main" val="15338259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a:t>
            </a:r>
            <a:r>
              <a:rPr lang="en-US" dirty="0" err="1" smtClean="0"/>
              <a:t>cont</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370" y="216531"/>
            <a:ext cx="8661059" cy="373960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spTree>
    <p:extLst>
      <p:ext uri="{BB962C8B-B14F-4D97-AF65-F5344CB8AC3E}">
        <p14:creationId xmlns:p14="http://schemas.microsoft.com/office/powerpoint/2010/main" val="15520660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Feed Forward Artificial Neural Networks</a:t>
            </a:r>
            <a:r>
              <a:rPr lang="en-US" dirty="0"/>
              <a:t>		</a:t>
            </a:r>
          </a:p>
        </p:txBody>
      </p:sp>
      <p:sp>
        <p:nvSpPr>
          <p:cNvPr id="3" name="Content Placeholder 2"/>
          <p:cNvSpPr>
            <a:spLocks noGrp="1"/>
          </p:cNvSpPr>
          <p:nvPr>
            <p:ph idx="1"/>
          </p:nvPr>
        </p:nvSpPr>
        <p:spPr>
          <a:xfrm>
            <a:off x="1068546" y="983807"/>
            <a:ext cx="10327008" cy="2111143"/>
          </a:xfrm>
        </p:spPr>
        <p:txBody>
          <a:bodyPr/>
          <a:lstStyle/>
          <a:p>
            <a:pPr>
              <a:spcAft>
                <a:spcPts val="1200"/>
              </a:spcAft>
            </a:pPr>
            <a:r>
              <a:rPr lang="en-US" sz="2800" dirty="0" smtClean="0"/>
              <a:t>Anatomy </a:t>
            </a:r>
            <a:r>
              <a:rPr lang="en-US" sz="2800" dirty="0"/>
              <a:t>of a NN</a:t>
            </a:r>
          </a:p>
          <a:p>
            <a:pPr>
              <a:spcAft>
                <a:spcPts val="1200"/>
              </a:spcAft>
            </a:pPr>
            <a:r>
              <a:rPr lang="en-US" sz="2800" dirty="0"/>
              <a:t>Design choices </a:t>
            </a:r>
          </a:p>
          <a:p>
            <a:pPr lvl="1">
              <a:spcAft>
                <a:spcPts val="1200"/>
              </a:spcAft>
              <a:buFont typeface="Arial" charset="0"/>
              <a:buChar char=""/>
            </a:pPr>
            <a:r>
              <a:rPr lang="en-US" sz="2400" dirty="0"/>
              <a:t>Activation function</a:t>
            </a:r>
            <a:endParaRPr lang="en-US" sz="2400" dirty="0">
              <a:solidFill>
                <a:srgbClr val="0000FF"/>
              </a:solidFill>
            </a:endParaRPr>
          </a:p>
          <a:p>
            <a:pPr lvl="1">
              <a:spcAft>
                <a:spcPts val="1200"/>
              </a:spcAft>
              <a:buFont typeface="Arial" charset="0"/>
              <a:buChar char=""/>
            </a:pPr>
            <a:r>
              <a:rPr lang="en-US" sz="2400" dirty="0">
                <a:solidFill>
                  <a:schemeClr val="tx1">
                    <a:lumMod val="75000"/>
                    <a:lumOff val="25000"/>
                  </a:schemeClr>
                </a:solidFill>
              </a:rPr>
              <a:t>Loss function</a:t>
            </a:r>
          </a:p>
          <a:p>
            <a:pPr lvl="1">
              <a:spcAft>
                <a:spcPts val="1200"/>
              </a:spcAft>
              <a:buFont typeface="Arial" charset="0"/>
              <a:buChar char=""/>
            </a:pPr>
            <a:r>
              <a:rPr lang="en-US" sz="2400" dirty="0"/>
              <a:t>Output units</a:t>
            </a:r>
          </a:p>
          <a:p>
            <a:pPr lvl="1">
              <a:spcAft>
                <a:spcPts val="1200"/>
              </a:spcAft>
              <a:buFont typeface="Arial" charset="0"/>
              <a:buChar char=""/>
            </a:pPr>
            <a:r>
              <a:rPr lang="en-US" sz="2400" dirty="0"/>
              <a:t>Architecture</a:t>
            </a:r>
          </a:p>
          <a:p>
            <a:pPr indent="-285738">
              <a:spcAft>
                <a:spcPts val="1200"/>
              </a:spcAft>
            </a:pPr>
            <a:r>
              <a:rPr lang="en-US" dirty="0"/>
              <a:t>Learning</a:t>
            </a:r>
            <a:endParaRPr lang="en-US" sz="2800" dirty="0"/>
          </a:p>
          <a:p>
            <a:pPr>
              <a:spcAft>
                <a:spcPts val="1200"/>
              </a:spcAft>
            </a:pPr>
            <a:endParaRPr lang="en-US" sz="2800" dirty="0"/>
          </a:p>
        </p:txBody>
      </p:sp>
    </p:spTree>
    <p:extLst>
      <p:ext uri="{BB962C8B-B14F-4D97-AF65-F5344CB8AC3E}">
        <p14:creationId xmlns:p14="http://schemas.microsoft.com/office/powerpoint/2010/main" val="169503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a:t>
            </a:r>
            <a:r>
              <a:rPr lang="en-US" dirty="0" err="1"/>
              <a:t>cont</a:t>
            </a:r>
            <a:r>
              <a:rPr lang="en-US" dirty="0"/>
              <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31" y="216531"/>
            <a:ext cx="9248938" cy="38702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spTree>
    <p:extLst>
      <p:ext uri="{BB962C8B-B14F-4D97-AF65-F5344CB8AC3E}">
        <p14:creationId xmlns:p14="http://schemas.microsoft.com/office/powerpoint/2010/main" val="17736353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500477" y="2537395"/>
            <a:ext cx="3139981" cy="3154586"/>
          </a:xfrm>
          <a:prstGeom prst="rect">
            <a:avLst/>
          </a:prstGeom>
        </p:spPr>
      </p:pic>
      <p:sp>
        <p:nvSpPr>
          <p:cNvPr id="2" name="Title 1"/>
          <p:cNvSpPr>
            <a:spLocks noGrp="1"/>
          </p:cNvSpPr>
          <p:nvPr>
            <p:ph type="title"/>
          </p:nvPr>
        </p:nvSpPr>
        <p:spPr/>
        <p:txBody>
          <a:bodyPr/>
          <a:lstStyle/>
          <a:p>
            <a:r>
              <a:rPr lang="en-US" dirty="0"/>
              <a:t>Universal Approximation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81270" y="1166018"/>
                <a:ext cx="8262730" cy="4525963"/>
              </a:xfrm>
            </p:spPr>
            <p:txBody>
              <a:bodyPr>
                <a:normAutofit fontScale="77500" lnSpcReduction="20000"/>
              </a:bodyPr>
              <a:lstStyle/>
              <a:p>
                <a:pPr>
                  <a:spcAft>
                    <a:spcPts val="1200"/>
                  </a:spcAft>
                </a:pPr>
                <a:r>
                  <a:rPr lang="en-US" dirty="0"/>
                  <a:t>Think of Neural Network as function approximation. </a:t>
                </a:r>
              </a:p>
              <a:p>
                <a:pPr>
                  <a:spcAft>
                    <a:spcPts val="1200"/>
                  </a:spcAft>
                </a:pPr>
                <a14:m>
                  <m:oMathPara xmlns:m="http://schemas.openxmlformats.org/officeDocument/2006/math">
                    <m:oMathParaPr>
                      <m:jc m:val="centerGroup"/>
                    </m:oMathParaPr>
                    <m:oMath xmlns:m="http://schemas.openxmlformats.org/officeDocument/2006/math">
                      <m:r>
                        <a:rPr lang="en-US" sz="2400" b="0" i="1" smtClean="0">
                          <a:solidFill>
                            <a:srgbClr val="0000FF"/>
                          </a:solidFill>
                          <a:latin typeface="Cambria Math" charset="0"/>
                        </a:rPr>
                        <m:t>𝑌</m:t>
                      </m:r>
                      <m:r>
                        <a:rPr lang="en-US" sz="2400" b="0" i="1" smtClean="0">
                          <a:solidFill>
                            <a:srgbClr val="0000FF"/>
                          </a:solidFill>
                          <a:latin typeface="Cambria Math" charset="0"/>
                        </a:rPr>
                        <m:t>=</m:t>
                      </m:r>
                      <m:r>
                        <a:rPr lang="en-US" sz="2400" b="0" i="1" smtClean="0">
                          <a:solidFill>
                            <a:srgbClr val="0000FF"/>
                          </a:solidFill>
                          <a:latin typeface="Cambria Math" charset="0"/>
                        </a:rPr>
                        <m:t>𝑓</m:t>
                      </m:r>
                      <m:d>
                        <m:dPr>
                          <m:ctrlPr>
                            <a:rPr lang="en-US" sz="2400" b="0" i="1" smtClean="0">
                              <a:solidFill>
                                <a:srgbClr val="0000FF"/>
                              </a:solidFill>
                              <a:latin typeface="Cambria Math" charset="0"/>
                            </a:rPr>
                          </m:ctrlPr>
                        </m:dPr>
                        <m:e>
                          <m:r>
                            <a:rPr lang="en-US" sz="2400" b="0" i="1" smtClean="0">
                              <a:solidFill>
                                <a:srgbClr val="0000FF"/>
                              </a:solidFill>
                              <a:latin typeface="Cambria Math" charset="0"/>
                            </a:rPr>
                            <m:t>𝑥</m:t>
                          </m:r>
                        </m:e>
                      </m:d>
                      <m:r>
                        <a:rPr lang="en-US" sz="2400" b="0" i="0" smtClean="0">
                          <a:solidFill>
                            <a:srgbClr val="0000FF"/>
                          </a:solidFill>
                          <a:latin typeface="Cambria Math" charset="0"/>
                        </a:rPr>
                        <m:t>+</m:t>
                      </m:r>
                      <m:r>
                        <a:rPr lang="en-US" sz="2400" b="0" i="1" smtClean="0">
                          <a:solidFill>
                            <a:srgbClr val="0000FF"/>
                          </a:solidFill>
                          <a:latin typeface="Cambria Math" charset="0"/>
                        </a:rPr>
                        <m:t>𝜖</m:t>
                      </m:r>
                    </m:oMath>
                  </m:oMathPara>
                </a14:m>
                <a:endParaRPr lang="en-US" sz="2400" b="0" dirty="0">
                  <a:solidFill>
                    <a:srgbClr val="0000FF"/>
                  </a:solidFill>
                </a:endParaRPr>
              </a:p>
              <a:p>
                <a:pPr>
                  <a:spcAft>
                    <a:spcPts val="1200"/>
                  </a:spcAft>
                </a:pPr>
                <a14:m>
                  <m:oMathPara xmlns:m="http://schemas.openxmlformats.org/officeDocument/2006/math">
                    <m:oMathParaPr>
                      <m:jc m:val="centerGroup"/>
                    </m:oMathParaPr>
                    <m:oMath xmlns:m="http://schemas.openxmlformats.org/officeDocument/2006/math">
                      <m:r>
                        <a:rPr lang="en-US" i="1">
                          <a:solidFill>
                            <a:srgbClr val="0000FF"/>
                          </a:solidFill>
                          <a:latin typeface="Cambria Math" charset="0"/>
                        </a:rPr>
                        <m:t>𝑌</m:t>
                      </m:r>
                      <m:r>
                        <a:rPr lang="en-US" i="1">
                          <a:solidFill>
                            <a:srgbClr val="0000FF"/>
                          </a:solidFill>
                          <a:latin typeface="Cambria Math" charset="0"/>
                        </a:rPr>
                        <m:t>=</m:t>
                      </m:r>
                      <m:acc>
                        <m:accPr>
                          <m:chr m:val="̂"/>
                          <m:ctrlPr>
                            <a:rPr lang="en-US" b="0" i="1" smtClean="0">
                              <a:solidFill>
                                <a:srgbClr val="0000FF"/>
                              </a:solidFill>
                              <a:latin typeface="Cambria Math" charset="0"/>
                            </a:rPr>
                          </m:ctrlPr>
                        </m:accPr>
                        <m:e>
                          <m:r>
                            <a:rPr lang="en-US" b="0" i="1" smtClean="0">
                              <a:solidFill>
                                <a:srgbClr val="0000FF"/>
                              </a:solidFill>
                              <a:latin typeface="Cambria Math" charset="0"/>
                            </a:rPr>
                            <m:t>𝑓</m:t>
                          </m:r>
                        </m:e>
                      </m:acc>
                      <m:r>
                        <a:rPr lang="en-US" b="0" i="1" smtClean="0">
                          <a:solidFill>
                            <a:srgbClr val="0000FF"/>
                          </a:solidFill>
                          <a:latin typeface="Cambria Math" charset="0"/>
                        </a:rPr>
                        <m:t>(</m:t>
                      </m:r>
                      <m:r>
                        <a:rPr lang="en-US" b="0" i="1" smtClean="0">
                          <a:solidFill>
                            <a:srgbClr val="0000FF"/>
                          </a:solidFill>
                          <a:latin typeface="Cambria Math" charset="0"/>
                        </a:rPr>
                        <m:t>𝑥</m:t>
                      </m:r>
                      <m:r>
                        <a:rPr lang="en-US" b="0" i="1" smtClean="0">
                          <a:solidFill>
                            <a:srgbClr val="0000FF"/>
                          </a:solidFill>
                          <a:latin typeface="Cambria Math" charset="0"/>
                        </a:rPr>
                        <m:t>)</m:t>
                      </m:r>
                      <m:r>
                        <a:rPr lang="en-US">
                          <a:solidFill>
                            <a:srgbClr val="0000FF"/>
                          </a:solidFill>
                          <a:latin typeface="Cambria Math" charset="0"/>
                        </a:rPr>
                        <m:t>+</m:t>
                      </m:r>
                      <m:r>
                        <a:rPr lang="en-US" i="1">
                          <a:solidFill>
                            <a:srgbClr val="0000FF"/>
                          </a:solidFill>
                          <a:latin typeface="Cambria Math" charset="0"/>
                        </a:rPr>
                        <m:t>𝜖</m:t>
                      </m:r>
                    </m:oMath>
                  </m:oMathPara>
                </a14:m>
                <a:endParaRPr lang="en-US" dirty="0">
                  <a:solidFill>
                    <a:srgbClr val="0000FF"/>
                  </a:solidFill>
                </a:endParaRPr>
              </a:p>
              <a:p>
                <a:pPr>
                  <a:spcAft>
                    <a:spcPts val="1200"/>
                  </a:spcAft>
                </a:pPr>
                <a:r>
                  <a:rPr lang="en-US" dirty="0">
                    <a:solidFill>
                      <a:srgbClr val="0000FF"/>
                    </a:solidFill>
                  </a:rPr>
                  <a:t>NN: </a:t>
                </a:r>
                <a14:m>
                  <m:oMath xmlns:m="http://schemas.openxmlformats.org/officeDocument/2006/math">
                    <m:r>
                      <a:rPr lang="en-US" i="1" smtClean="0">
                        <a:solidFill>
                          <a:srgbClr val="0000FF"/>
                        </a:solidFill>
                        <a:latin typeface="Cambria Math" charset="0"/>
                        <a:ea typeface="Cambria Math" charset="0"/>
                        <a:cs typeface="Cambria Math" charset="0"/>
                      </a:rPr>
                      <m:t>⟹</m:t>
                    </m:r>
                    <m:acc>
                      <m:accPr>
                        <m:chr m:val="̂"/>
                        <m:ctrlPr>
                          <a:rPr lang="en-US" i="1">
                            <a:solidFill>
                              <a:srgbClr val="0000FF"/>
                            </a:solidFill>
                            <a:latin typeface="Cambria Math" charset="0"/>
                          </a:rPr>
                        </m:ctrlPr>
                      </m:accPr>
                      <m:e>
                        <m:r>
                          <a:rPr lang="en-US" i="1">
                            <a:solidFill>
                              <a:srgbClr val="0000FF"/>
                            </a:solidFill>
                            <a:latin typeface="Cambria Math" charset="0"/>
                          </a:rPr>
                          <m:t>𝑓</m:t>
                        </m:r>
                      </m:e>
                    </m:acc>
                    <m:r>
                      <a:rPr lang="en-US" b="0" i="1" smtClean="0">
                        <a:solidFill>
                          <a:srgbClr val="0000FF"/>
                        </a:solidFill>
                        <a:latin typeface="Cambria Math" charset="0"/>
                      </a:rPr>
                      <m:t>(</m:t>
                    </m:r>
                    <m:r>
                      <a:rPr lang="en-US" b="0" i="1" smtClean="0">
                        <a:solidFill>
                          <a:srgbClr val="0000FF"/>
                        </a:solidFill>
                        <a:latin typeface="Cambria Math" charset="0"/>
                      </a:rPr>
                      <m:t>𝑥</m:t>
                    </m:r>
                    <m:r>
                      <a:rPr lang="en-US" b="0" i="1" smtClean="0">
                        <a:solidFill>
                          <a:srgbClr val="0000FF"/>
                        </a:solidFill>
                        <a:latin typeface="Cambria Math" charset="0"/>
                      </a:rPr>
                      <m:t>)</m:t>
                    </m:r>
                  </m:oMath>
                </a14:m>
                <a:endParaRPr lang="en-US" dirty="0">
                  <a:solidFill>
                    <a:srgbClr val="0000FF"/>
                  </a:solidFill>
                </a:endParaRPr>
              </a:p>
              <a:p>
                <a:pPr>
                  <a:spcAft>
                    <a:spcPts val="1200"/>
                  </a:spcAft>
                </a:pPr>
                <a:endParaRPr lang="en-US" sz="2400" dirty="0">
                  <a:solidFill>
                    <a:srgbClr val="0000FF"/>
                  </a:solidFill>
                </a:endParaRPr>
              </a:p>
              <a:p>
                <a:pPr>
                  <a:spcAft>
                    <a:spcPts val="1200"/>
                  </a:spcAft>
                </a:pPr>
                <a:r>
                  <a:rPr lang="en-US" sz="2800" b="1" dirty="0">
                    <a:solidFill>
                      <a:srgbClr val="0000FF"/>
                    </a:solidFill>
                  </a:rPr>
                  <a:t>One hidden layer is enough </a:t>
                </a:r>
                <a:r>
                  <a:rPr lang="en-US" sz="2800" b="1" dirty="0"/>
                  <a:t>to </a:t>
                </a:r>
                <a:r>
                  <a:rPr lang="en-US" sz="2800" b="1" i="1" dirty="0"/>
                  <a:t>represent </a:t>
                </a:r>
                <a:r>
                  <a:rPr lang="en-US" sz="2800" b="1" dirty="0"/>
                  <a:t>an approximation of any function to an arbitrary degree of accuracy </a:t>
                </a:r>
              </a:p>
              <a:p>
                <a:pPr>
                  <a:spcAft>
                    <a:spcPts val="1200"/>
                  </a:spcAft>
                </a:pPr>
                <a:r>
                  <a:rPr lang="en-US" sz="2400" dirty="0"/>
                  <a:t>So why deeper?</a:t>
                </a:r>
              </a:p>
              <a:p>
                <a:pPr lvl="1">
                  <a:spcAft>
                    <a:spcPts val="1200"/>
                  </a:spcAft>
                </a:pPr>
                <a:r>
                  <a:rPr lang="en-US" sz="2000" dirty="0"/>
                  <a:t>Shallow net may need </a:t>
                </a:r>
                <a:r>
                  <a:rPr lang="en-US" sz="2000" dirty="0">
                    <a:solidFill>
                      <a:srgbClr val="0000FF"/>
                    </a:solidFill>
                  </a:rPr>
                  <a:t>(exponentially) more width</a:t>
                </a:r>
              </a:p>
              <a:p>
                <a:pPr lvl="1">
                  <a:spcAft>
                    <a:spcPts val="1200"/>
                  </a:spcAft>
                </a:pPr>
                <a:r>
                  <a:rPr lang="en-US" sz="2000" dirty="0"/>
                  <a:t>Shallow net may </a:t>
                </a:r>
                <a:r>
                  <a:rPr lang="en-US" sz="2000" dirty="0" err="1"/>
                  <a:t>overfit</a:t>
                </a:r>
                <a:r>
                  <a:rPr lang="en-US" sz="2000" dirty="0"/>
                  <a:t> more </a:t>
                </a:r>
              </a:p>
              <a:p>
                <a:pPr>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81270" y="1166018"/>
                <a:ext cx="8262730" cy="4525963"/>
              </a:xfrm>
              <a:blipFill rotWithShape="0">
                <a:blip r:embed="rId4"/>
                <a:stretch>
                  <a:fillRect l="-959" t="-1884" r="-590"/>
                </a:stretch>
              </a:blipFill>
            </p:spPr>
            <p:txBody>
              <a:bodyPr/>
              <a:lstStyle/>
              <a:p>
                <a:r>
                  <a:rPr lang="en-US">
                    <a:noFill/>
                  </a:rPr>
                  <a:t> </a:t>
                </a:r>
              </a:p>
            </p:txBody>
          </p:sp>
        </mc:Fallback>
      </mc:AlternateContent>
    </p:spTree>
    <p:extLst>
      <p:ext uri="{BB962C8B-B14F-4D97-AF65-F5344CB8AC3E}">
        <p14:creationId xmlns:p14="http://schemas.microsoft.com/office/powerpoint/2010/main" val="17405556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42</a:t>
            </a:fld>
            <a:endParaRPr lang="en-US"/>
          </a:p>
        </p:txBody>
      </p:sp>
      <p:sp>
        <p:nvSpPr>
          <p:cNvPr id="3" name="Rectangle 2"/>
          <p:cNvSpPr/>
          <p:nvPr/>
        </p:nvSpPr>
        <p:spPr>
          <a:xfrm>
            <a:off x="2731821" y="2025135"/>
            <a:ext cx="7109639" cy="523220"/>
          </a:xfrm>
          <a:prstGeom prst="rect">
            <a:avLst/>
          </a:prstGeom>
        </p:spPr>
        <p:txBody>
          <a:bodyPr wrap="none">
            <a:spAutoFit/>
          </a:bodyPr>
          <a:lstStyle/>
          <a:p>
            <a:r>
              <a:rPr lang="en-US" sz="2800" dirty="0">
                <a:solidFill>
                  <a:srgbClr val="3D3D3D"/>
                </a:solidFill>
                <a:latin typeface="Karla" charset="0"/>
                <a:ea typeface="Karla" charset="0"/>
                <a:cs typeface="Karla" charset="0"/>
              </a:rPr>
              <a:t>What does an astronomer blow with gum?</a:t>
            </a:r>
            <a:endParaRPr lang="en-US" sz="2800" dirty="0">
              <a:latin typeface="Karla" charset="0"/>
              <a:ea typeface="Karla" charset="0"/>
              <a:cs typeface="Karla" charset="0"/>
            </a:endParaRPr>
          </a:p>
        </p:txBody>
      </p:sp>
      <p:sp>
        <p:nvSpPr>
          <p:cNvPr id="4" name="Rectangle 3"/>
          <p:cNvSpPr/>
          <p:nvPr/>
        </p:nvSpPr>
        <p:spPr>
          <a:xfrm>
            <a:off x="5597990" y="2800990"/>
            <a:ext cx="1377300" cy="523220"/>
          </a:xfrm>
          <a:prstGeom prst="rect">
            <a:avLst/>
          </a:prstGeom>
        </p:spPr>
        <p:txBody>
          <a:bodyPr wrap="none">
            <a:spAutoFit/>
          </a:bodyPr>
          <a:lstStyle/>
          <a:p>
            <a:r>
              <a:rPr lang="en-US" sz="2800" dirty="0" err="1"/>
              <a:t>Hubbles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2703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43</a:t>
            </a:fld>
            <a:endParaRPr lang="en-US"/>
          </a:p>
        </p:txBody>
      </p:sp>
      <p:sp>
        <p:nvSpPr>
          <p:cNvPr id="3" name="TextBox 2"/>
          <p:cNvSpPr txBox="1"/>
          <p:nvPr/>
        </p:nvSpPr>
        <p:spPr>
          <a:xfrm>
            <a:off x="2008909" y="1676400"/>
            <a:ext cx="3996607" cy="584775"/>
          </a:xfrm>
          <a:prstGeom prst="rect">
            <a:avLst/>
          </a:prstGeom>
          <a:noFill/>
        </p:spPr>
        <p:txBody>
          <a:bodyPr wrap="none" rtlCol="0">
            <a:spAutoFit/>
          </a:bodyPr>
          <a:lstStyle/>
          <a:p>
            <a:r>
              <a:rPr lang="en-US" sz="3200" dirty="0" smtClean="0">
                <a:solidFill>
                  <a:schemeClr val="tx1">
                    <a:lumMod val="75000"/>
                    <a:lumOff val="25000"/>
                  </a:schemeClr>
                </a:solidFill>
                <a:latin typeface="Karla" charset="0"/>
                <a:ea typeface="Karla" charset="0"/>
                <a:cs typeface="Karla" charset="0"/>
              </a:rPr>
              <a:t>Auditors: Volunteers</a:t>
            </a:r>
            <a:endParaRPr lang="en-US" sz="32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7825081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AD29F1E6-0A42-6342-8A19-FA364A33AB30}" type="slidenum">
              <a:rPr lang="en-US" smtClean="0"/>
              <a:t>44</a:t>
            </a:fld>
            <a:endParaRPr lang="en-US"/>
          </a:p>
        </p:txBody>
      </p:sp>
      <p:pic>
        <p:nvPicPr>
          <p:cNvPr id="5" name="slide.url=https://harvard-iacs.github.io/2019-CS109B/"/>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1905926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Better Generalization with Depth</a:t>
            </a:r>
          </a:p>
        </p:txBody>
      </p:sp>
      <p:pic>
        <p:nvPicPr>
          <p:cNvPr id="6" name="Picture 5"/>
          <p:cNvPicPr>
            <a:picLocks noChangeAspect="1"/>
          </p:cNvPicPr>
          <p:nvPr/>
        </p:nvPicPr>
        <p:blipFill>
          <a:blip r:embed="rId3"/>
          <a:stretch>
            <a:fillRect/>
          </a:stretch>
        </p:blipFill>
        <p:spPr>
          <a:xfrm>
            <a:off x="1391479" y="983807"/>
            <a:ext cx="9144000" cy="4976155"/>
          </a:xfrm>
          <a:prstGeom prst="rect">
            <a:avLst/>
          </a:prstGeom>
        </p:spPr>
      </p:pic>
      <p:sp>
        <p:nvSpPr>
          <p:cNvPr id="3" name="Rectangle 2"/>
          <p:cNvSpPr/>
          <p:nvPr/>
        </p:nvSpPr>
        <p:spPr>
          <a:xfrm>
            <a:off x="1666522" y="5495365"/>
            <a:ext cx="1933154" cy="369332"/>
          </a:xfrm>
          <a:prstGeom prst="rect">
            <a:avLst/>
          </a:prstGeom>
        </p:spPr>
        <p:txBody>
          <a:bodyPr wrap="none">
            <a:spAutoFit/>
          </a:bodyPr>
          <a:lstStyle/>
          <a:p>
            <a:r>
              <a:rPr lang="en-US" dirty="0">
                <a:solidFill>
                  <a:srgbClr val="7F7F7F"/>
                </a:solidFill>
              </a:rPr>
              <a:t>(</a:t>
            </a:r>
            <a:r>
              <a:rPr lang="en-US" dirty="0" err="1">
                <a:solidFill>
                  <a:srgbClr val="7F7F7F"/>
                </a:solidFill>
              </a:rPr>
              <a:t>Goodfellow</a:t>
            </a:r>
            <a:r>
              <a:rPr lang="en-US" dirty="0">
                <a:solidFill>
                  <a:srgbClr val="7F7F7F"/>
                </a:solidFill>
              </a:rPr>
              <a:t> 2017)</a:t>
            </a:r>
          </a:p>
        </p:txBody>
      </p:sp>
    </p:spTree>
    <p:extLst>
      <p:ext uri="{BB962C8B-B14F-4D97-AF65-F5344CB8AC3E}">
        <p14:creationId xmlns:p14="http://schemas.microsoft.com/office/powerpoint/2010/main" val="13544488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 Shallow Nets </a:t>
            </a:r>
            <a:r>
              <a:rPr lang="en-US" dirty="0" err="1"/>
              <a:t>Overfit</a:t>
            </a:r>
            <a:r>
              <a:rPr lang="en-US" dirty="0"/>
              <a:t> More</a:t>
            </a:r>
          </a:p>
        </p:txBody>
      </p:sp>
      <p:pic>
        <p:nvPicPr>
          <p:cNvPr id="4" name="Picture 3"/>
          <p:cNvPicPr>
            <a:picLocks noChangeAspect="1"/>
          </p:cNvPicPr>
          <p:nvPr/>
        </p:nvPicPr>
        <p:blipFill>
          <a:blip r:embed="rId3"/>
          <a:stretch>
            <a:fillRect/>
          </a:stretch>
        </p:blipFill>
        <p:spPr>
          <a:xfrm>
            <a:off x="1524000" y="1269221"/>
            <a:ext cx="9144000" cy="4319558"/>
          </a:xfrm>
          <a:prstGeom prst="rect">
            <a:avLst/>
          </a:prstGeom>
        </p:spPr>
      </p:pic>
      <p:sp>
        <p:nvSpPr>
          <p:cNvPr id="5" name="Rectangle 4"/>
          <p:cNvSpPr/>
          <p:nvPr/>
        </p:nvSpPr>
        <p:spPr>
          <a:xfrm>
            <a:off x="1785791" y="5219447"/>
            <a:ext cx="1933154" cy="369332"/>
          </a:xfrm>
          <a:prstGeom prst="rect">
            <a:avLst/>
          </a:prstGeom>
        </p:spPr>
        <p:txBody>
          <a:bodyPr wrap="none">
            <a:spAutoFit/>
          </a:bodyPr>
          <a:lstStyle/>
          <a:p>
            <a:r>
              <a:rPr lang="en-US" dirty="0">
                <a:solidFill>
                  <a:srgbClr val="7F7F7F"/>
                </a:solidFill>
              </a:rPr>
              <a:t>(</a:t>
            </a:r>
            <a:r>
              <a:rPr lang="en-US" dirty="0" err="1">
                <a:solidFill>
                  <a:srgbClr val="7F7F7F"/>
                </a:solidFill>
              </a:rPr>
              <a:t>Goodfellow</a:t>
            </a:r>
            <a:r>
              <a:rPr lang="en-US" dirty="0">
                <a:solidFill>
                  <a:srgbClr val="7F7F7F"/>
                </a:solidFill>
              </a:rPr>
              <a:t> 2017)</a:t>
            </a:r>
          </a:p>
        </p:txBody>
      </p:sp>
    </p:spTree>
    <p:extLst>
      <p:ext uri="{BB962C8B-B14F-4D97-AF65-F5344CB8AC3E}">
        <p14:creationId xmlns:p14="http://schemas.microsoft.com/office/powerpoint/2010/main" val="8943234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layers? Representation</a:t>
            </a:r>
          </a:p>
        </p:txBody>
      </p:sp>
      <p:sp>
        <p:nvSpPr>
          <p:cNvPr id="3" name="Content Placeholder 2"/>
          <p:cNvSpPr>
            <a:spLocks noGrp="1"/>
          </p:cNvSpPr>
          <p:nvPr>
            <p:ph idx="1"/>
          </p:nvPr>
        </p:nvSpPr>
        <p:spPr/>
        <p:txBody>
          <a:bodyPr/>
          <a:lstStyle/>
          <a:p>
            <a:r>
              <a:rPr lang="en-US" sz="2400" dirty="0"/>
              <a:t>Representation Matters</a:t>
            </a:r>
          </a:p>
        </p:txBody>
      </p:sp>
      <p:pic>
        <p:nvPicPr>
          <p:cNvPr id="4" name="Picture 3"/>
          <p:cNvPicPr>
            <a:picLocks noChangeAspect="1"/>
          </p:cNvPicPr>
          <p:nvPr/>
        </p:nvPicPr>
        <p:blipFill>
          <a:blip r:embed="rId3"/>
          <a:stretch>
            <a:fillRect/>
          </a:stretch>
        </p:blipFill>
        <p:spPr>
          <a:xfrm>
            <a:off x="2667000" y="1893298"/>
            <a:ext cx="6858000" cy="3874770"/>
          </a:xfrm>
          <a:prstGeom prst="rect">
            <a:avLst/>
          </a:prstGeom>
        </p:spPr>
      </p:pic>
    </p:spTree>
    <p:extLst>
      <p:ext uri="{BB962C8B-B14F-4D97-AF65-F5344CB8AC3E}">
        <p14:creationId xmlns:p14="http://schemas.microsoft.com/office/powerpoint/2010/main" val="11984831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Multiple Components</a:t>
            </a:r>
          </a:p>
        </p:txBody>
      </p:sp>
      <p:pic>
        <p:nvPicPr>
          <p:cNvPr id="6" name="Immagine 5">
            <a:extLst>
              <a:ext uri="{FF2B5EF4-FFF2-40B4-BE49-F238E27FC236}">
                <a16:creationId xmlns="" xmlns:a16="http://schemas.microsoft.com/office/drawing/2014/main" id="{2B00386C-07CD-46D8-B7BE-543B8BAA0130}"/>
              </a:ext>
            </a:extLst>
          </p:cNvPr>
          <p:cNvPicPr>
            <a:picLocks noChangeAspect="1"/>
          </p:cNvPicPr>
          <p:nvPr/>
        </p:nvPicPr>
        <p:blipFill>
          <a:blip r:embed="rId3"/>
          <a:stretch>
            <a:fillRect/>
          </a:stretch>
        </p:blipFill>
        <p:spPr>
          <a:xfrm>
            <a:off x="1869975" y="1159017"/>
            <a:ext cx="8452049" cy="4988770"/>
          </a:xfrm>
          <a:prstGeom prst="rect">
            <a:avLst/>
          </a:prstGeom>
        </p:spPr>
      </p:pic>
    </p:spTree>
    <p:extLst>
      <p:ext uri="{BB962C8B-B14F-4D97-AF65-F5344CB8AC3E}">
        <p14:creationId xmlns:p14="http://schemas.microsoft.com/office/powerpoint/2010/main" val="16574961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 Repeated Compositions</a:t>
            </a:r>
          </a:p>
        </p:txBody>
      </p:sp>
      <p:pic>
        <p:nvPicPr>
          <p:cNvPr id="9" name="Picture 8"/>
          <p:cNvPicPr>
            <a:picLocks noChangeAspect="1"/>
          </p:cNvPicPr>
          <p:nvPr/>
        </p:nvPicPr>
        <p:blipFill>
          <a:blip r:embed="rId3"/>
          <a:stretch>
            <a:fillRect/>
          </a:stretch>
        </p:blipFill>
        <p:spPr>
          <a:xfrm>
            <a:off x="445844" y="983807"/>
            <a:ext cx="11300311" cy="4697155"/>
          </a:xfrm>
          <a:prstGeom prst="rect">
            <a:avLst/>
          </a:prstGeom>
        </p:spPr>
      </p:pic>
    </p:spTree>
    <p:extLst>
      <p:ext uri="{BB962C8B-B14F-4D97-AF65-F5344CB8AC3E}">
        <p14:creationId xmlns:p14="http://schemas.microsoft.com/office/powerpoint/2010/main" val="3802603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Feed Forward Artificial Neural Networks				</a:t>
            </a:r>
          </a:p>
        </p:txBody>
      </p:sp>
      <p:sp>
        <p:nvSpPr>
          <p:cNvPr id="3" name="Content Placeholder 2"/>
          <p:cNvSpPr>
            <a:spLocks noGrp="1"/>
          </p:cNvSpPr>
          <p:nvPr>
            <p:ph idx="1"/>
          </p:nvPr>
        </p:nvSpPr>
        <p:spPr>
          <a:xfrm>
            <a:off x="1068546" y="983807"/>
            <a:ext cx="10327008" cy="2111143"/>
          </a:xfrm>
        </p:spPr>
        <p:txBody>
          <a:bodyPr/>
          <a:lstStyle/>
          <a:p>
            <a:pPr>
              <a:spcAft>
                <a:spcPts val="1200"/>
              </a:spcAft>
            </a:pPr>
            <a:r>
              <a:rPr lang="en-US" sz="2800" b="1" dirty="0"/>
              <a:t>Anatomy of a NN</a:t>
            </a:r>
          </a:p>
          <a:p>
            <a:pPr>
              <a:spcAft>
                <a:spcPts val="1200"/>
              </a:spcAft>
            </a:pPr>
            <a:r>
              <a:rPr lang="en-US" sz="2800" dirty="0"/>
              <a:t>Design choices </a:t>
            </a:r>
          </a:p>
          <a:p>
            <a:pPr lvl="1">
              <a:spcAft>
                <a:spcPts val="1200"/>
              </a:spcAft>
              <a:buFont typeface="Arial" charset="0"/>
              <a:buChar char=""/>
            </a:pPr>
            <a:r>
              <a:rPr lang="en-US" sz="2400" dirty="0"/>
              <a:t>Activation function</a:t>
            </a:r>
            <a:endParaRPr lang="en-US" sz="2400" dirty="0">
              <a:solidFill>
                <a:srgbClr val="0000FF"/>
              </a:solidFill>
            </a:endParaRPr>
          </a:p>
          <a:p>
            <a:pPr lvl="1">
              <a:spcAft>
                <a:spcPts val="1200"/>
              </a:spcAft>
              <a:buFont typeface="Arial" charset="0"/>
              <a:buChar char=""/>
            </a:pPr>
            <a:r>
              <a:rPr lang="en-US" sz="2400" dirty="0">
                <a:solidFill>
                  <a:schemeClr val="tx1">
                    <a:lumMod val="75000"/>
                    <a:lumOff val="25000"/>
                  </a:schemeClr>
                </a:solidFill>
              </a:rPr>
              <a:t>Loss function</a:t>
            </a:r>
          </a:p>
          <a:p>
            <a:pPr lvl="1">
              <a:spcAft>
                <a:spcPts val="1200"/>
              </a:spcAft>
              <a:buFont typeface="Arial" charset="0"/>
              <a:buChar char=""/>
            </a:pPr>
            <a:r>
              <a:rPr lang="en-US" sz="2400" dirty="0"/>
              <a:t>Output units</a:t>
            </a:r>
          </a:p>
          <a:p>
            <a:pPr lvl="1">
              <a:spcAft>
                <a:spcPts val="1200"/>
              </a:spcAft>
              <a:buFont typeface="Arial" charset="0"/>
              <a:buChar char=""/>
            </a:pPr>
            <a:r>
              <a:rPr lang="en-US" sz="2400" dirty="0"/>
              <a:t>Architecture</a:t>
            </a:r>
          </a:p>
          <a:p>
            <a:pPr>
              <a:spcAft>
                <a:spcPts val="1200"/>
              </a:spcAft>
            </a:pPr>
            <a:r>
              <a:rPr lang="en-US" dirty="0"/>
              <a:t>Learning</a:t>
            </a:r>
            <a:endParaRPr lang="en-US" sz="2800" dirty="0"/>
          </a:p>
        </p:txBody>
      </p:sp>
    </p:spTree>
    <p:extLst>
      <p:ext uri="{BB962C8B-B14F-4D97-AF65-F5344CB8AC3E}">
        <p14:creationId xmlns:p14="http://schemas.microsoft.com/office/powerpoint/2010/main" val="8511763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Feed Forward Artificial Neural Networks				</a:t>
            </a:r>
          </a:p>
        </p:txBody>
      </p:sp>
      <p:sp>
        <p:nvSpPr>
          <p:cNvPr id="3" name="Content Placeholder 2"/>
          <p:cNvSpPr>
            <a:spLocks noGrp="1"/>
          </p:cNvSpPr>
          <p:nvPr>
            <p:ph idx="1"/>
          </p:nvPr>
        </p:nvSpPr>
        <p:spPr>
          <a:xfrm>
            <a:off x="1068546" y="983807"/>
            <a:ext cx="10327008" cy="2111143"/>
          </a:xfrm>
        </p:spPr>
        <p:txBody>
          <a:bodyPr/>
          <a:lstStyle/>
          <a:p>
            <a:pPr>
              <a:spcAft>
                <a:spcPts val="1200"/>
              </a:spcAft>
            </a:pPr>
            <a:r>
              <a:rPr lang="en-US" sz="2800" dirty="0"/>
              <a:t>Anatomy of a NN</a:t>
            </a:r>
          </a:p>
          <a:p>
            <a:pPr>
              <a:spcAft>
                <a:spcPts val="1200"/>
              </a:spcAft>
            </a:pPr>
            <a:r>
              <a:rPr lang="en-US" sz="2800" dirty="0"/>
              <a:t>Design choices </a:t>
            </a:r>
          </a:p>
          <a:p>
            <a:pPr lvl="1">
              <a:spcAft>
                <a:spcPts val="1200"/>
              </a:spcAft>
              <a:buFont typeface="Arial" charset="0"/>
              <a:buChar char=""/>
            </a:pPr>
            <a:r>
              <a:rPr lang="en-US" sz="2400" dirty="0"/>
              <a:t>Activation function</a:t>
            </a:r>
            <a:endParaRPr lang="en-US" sz="2400" dirty="0">
              <a:solidFill>
                <a:srgbClr val="0000FF"/>
              </a:solidFill>
            </a:endParaRPr>
          </a:p>
          <a:p>
            <a:pPr lvl="1">
              <a:spcAft>
                <a:spcPts val="1200"/>
              </a:spcAft>
              <a:buFont typeface="Arial" charset="0"/>
              <a:buChar char=""/>
            </a:pPr>
            <a:r>
              <a:rPr lang="en-US" sz="2400" dirty="0">
                <a:solidFill>
                  <a:schemeClr val="tx1">
                    <a:lumMod val="75000"/>
                    <a:lumOff val="25000"/>
                  </a:schemeClr>
                </a:solidFill>
              </a:rPr>
              <a:t>Loss function</a:t>
            </a:r>
          </a:p>
          <a:p>
            <a:pPr lvl="1">
              <a:spcAft>
                <a:spcPts val="1200"/>
              </a:spcAft>
              <a:buFont typeface="Arial" charset="0"/>
              <a:buChar char=""/>
            </a:pPr>
            <a:r>
              <a:rPr lang="en-US" sz="2400" dirty="0"/>
              <a:t>Output units</a:t>
            </a:r>
          </a:p>
          <a:p>
            <a:pPr lvl="1">
              <a:spcAft>
                <a:spcPts val="1200"/>
              </a:spcAft>
              <a:buFont typeface="Arial" charset="0"/>
              <a:buChar char=""/>
            </a:pPr>
            <a:r>
              <a:rPr lang="en-US" sz="2400" dirty="0"/>
              <a:t>Architecture</a:t>
            </a:r>
          </a:p>
          <a:p>
            <a:pPr>
              <a:spcAft>
                <a:spcPts val="1200"/>
              </a:spcAft>
            </a:pPr>
            <a:r>
              <a:rPr lang="en-US" dirty="0"/>
              <a:t>Learning</a:t>
            </a:r>
            <a:endParaRPr lang="en-US" sz="2800" b="1" dirty="0"/>
          </a:p>
          <a:p>
            <a:pPr>
              <a:spcAft>
                <a:spcPts val="1200"/>
              </a:spcAft>
            </a:pPr>
            <a:endParaRPr lang="en-US" sz="2800" dirty="0"/>
          </a:p>
        </p:txBody>
      </p:sp>
    </p:spTree>
    <p:extLst>
      <p:ext uri="{BB962C8B-B14F-4D97-AF65-F5344CB8AC3E}">
        <p14:creationId xmlns:p14="http://schemas.microsoft.com/office/powerpoint/2010/main" val="10032615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Feed Forward Artificial Neural Networks				</a:t>
            </a:r>
          </a:p>
        </p:txBody>
      </p:sp>
      <p:sp>
        <p:nvSpPr>
          <p:cNvPr id="3" name="Content Placeholder 2"/>
          <p:cNvSpPr>
            <a:spLocks noGrp="1"/>
          </p:cNvSpPr>
          <p:nvPr>
            <p:ph idx="1"/>
          </p:nvPr>
        </p:nvSpPr>
        <p:spPr>
          <a:xfrm>
            <a:off x="1068546" y="983807"/>
            <a:ext cx="10327008" cy="2111143"/>
          </a:xfrm>
        </p:spPr>
        <p:txBody>
          <a:bodyPr/>
          <a:lstStyle/>
          <a:p>
            <a:pPr>
              <a:spcAft>
                <a:spcPts val="1200"/>
              </a:spcAft>
            </a:pPr>
            <a:r>
              <a:rPr lang="en-US" sz="2800" dirty="0"/>
              <a:t>Anatomy of a NN</a:t>
            </a:r>
          </a:p>
          <a:p>
            <a:pPr>
              <a:spcAft>
                <a:spcPts val="1200"/>
              </a:spcAft>
            </a:pPr>
            <a:r>
              <a:rPr lang="en-US" sz="2800" dirty="0"/>
              <a:t>Design choices </a:t>
            </a:r>
          </a:p>
          <a:p>
            <a:pPr lvl="1">
              <a:spcAft>
                <a:spcPts val="1200"/>
              </a:spcAft>
              <a:buFont typeface="Arial" charset="0"/>
              <a:buChar char=""/>
            </a:pPr>
            <a:r>
              <a:rPr lang="en-US" sz="2400" dirty="0"/>
              <a:t>Activation function</a:t>
            </a:r>
            <a:endParaRPr lang="en-US" sz="2400" dirty="0">
              <a:solidFill>
                <a:srgbClr val="0000FF"/>
              </a:solidFill>
            </a:endParaRPr>
          </a:p>
          <a:p>
            <a:pPr lvl="1">
              <a:spcAft>
                <a:spcPts val="1200"/>
              </a:spcAft>
              <a:buFont typeface="Arial" charset="0"/>
              <a:buChar char=""/>
            </a:pPr>
            <a:r>
              <a:rPr lang="en-US" sz="2400" dirty="0">
                <a:solidFill>
                  <a:schemeClr val="tx1">
                    <a:lumMod val="75000"/>
                    <a:lumOff val="25000"/>
                  </a:schemeClr>
                </a:solidFill>
              </a:rPr>
              <a:t>Loss function</a:t>
            </a:r>
          </a:p>
          <a:p>
            <a:pPr lvl="1">
              <a:spcAft>
                <a:spcPts val="1200"/>
              </a:spcAft>
              <a:buFont typeface="Arial" charset="0"/>
              <a:buChar char=""/>
            </a:pPr>
            <a:r>
              <a:rPr lang="en-US" sz="2400" dirty="0"/>
              <a:t>Output units</a:t>
            </a:r>
          </a:p>
          <a:p>
            <a:pPr lvl="1">
              <a:spcAft>
                <a:spcPts val="1200"/>
              </a:spcAft>
              <a:buFont typeface="Arial" charset="0"/>
              <a:buChar char=""/>
            </a:pPr>
            <a:r>
              <a:rPr lang="en-US" sz="2400" dirty="0" smtClean="0"/>
              <a:t>Architecture</a:t>
            </a:r>
          </a:p>
          <a:p>
            <a:pPr indent="-285738">
              <a:spcAft>
                <a:spcPts val="1200"/>
              </a:spcAft>
            </a:pPr>
            <a:r>
              <a:rPr lang="en-US" sz="2800" b="1" dirty="0" smtClean="0"/>
              <a:t>Learning(more next lecture) </a:t>
            </a:r>
          </a:p>
          <a:p>
            <a:pPr indent="-285738">
              <a:spcAft>
                <a:spcPts val="1200"/>
              </a:spcAft>
            </a:pPr>
            <a:r>
              <a:rPr lang="en-US" b="1" dirty="0"/>
              <a:t>	</a:t>
            </a:r>
            <a:r>
              <a:rPr lang="en-US" b="1" dirty="0" smtClean="0"/>
              <a:t>Basics ideas of optimizer</a:t>
            </a:r>
            <a:endParaRPr lang="en-US" sz="2800" b="1" dirty="0" smtClean="0"/>
          </a:p>
          <a:p>
            <a:pPr>
              <a:spcAft>
                <a:spcPts val="1200"/>
              </a:spcAft>
            </a:pPr>
            <a:r>
              <a:rPr lang="en-US" dirty="0" smtClean="0"/>
              <a:t>	</a:t>
            </a:r>
            <a:r>
              <a:rPr lang="en-US" dirty="0" err="1" smtClean="0"/>
              <a:t>Backprop</a:t>
            </a:r>
            <a:endParaRPr lang="en-US" dirty="0"/>
          </a:p>
          <a:p>
            <a:pPr lvl="1">
              <a:spcAft>
                <a:spcPts val="1200"/>
              </a:spcAft>
              <a:buFont typeface="Arial" charset="0"/>
              <a:buChar char=""/>
            </a:pPr>
            <a:endParaRPr lang="en-US" sz="2400" b="1" dirty="0"/>
          </a:p>
          <a:p>
            <a:pPr>
              <a:spcAft>
                <a:spcPts val="1200"/>
              </a:spcAft>
            </a:pPr>
            <a:endParaRPr lang="en-US" sz="2800" dirty="0"/>
          </a:p>
        </p:txBody>
      </p:sp>
    </p:spTree>
    <p:extLst>
      <p:ext uri="{BB962C8B-B14F-4D97-AF65-F5344CB8AC3E}">
        <p14:creationId xmlns:p14="http://schemas.microsoft.com/office/powerpoint/2010/main" val="4231543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nvPr>
        </p:nvGraphicFramePr>
        <p:xfrm>
          <a:off x="604767" y="2142643"/>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 xmlns:a16="http://schemas.microsoft.com/office/drawing/2014/main" val="20000"/>
                    </a:ext>
                  </a:extLst>
                </a:gridCol>
                <a:gridCol w="805837">
                  <a:extLst>
                    <a:ext uri="{9D8B030D-6E8A-4147-A177-3AD203B41FA5}">
                      <a16:colId xmlns="" xmlns:a16="http://schemas.microsoft.com/office/drawing/2014/main" val="20001"/>
                    </a:ext>
                  </a:extLst>
                </a:gridCol>
                <a:gridCol w="1392301">
                  <a:extLst>
                    <a:ext uri="{9D8B030D-6E8A-4147-A177-3AD203B41FA5}">
                      <a16:colId xmlns="" xmlns:a16="http://schemas.microsoft.com/office/drawing/2014/main" val="20002"/>
                    </a:ext>
                  </a:extLst>
                </a:gridCol>
                <a:gridCol w="812800">
                  <a:extLst>
                    <a:ext uri="{9D8B030D-6E8A-4147-A177-3AD203B41FA5}">
                      <a16:colId xmlns="" xmlns:a16="http://schemas.microsoft.com/office/drawing/2014/main" val="20003"/>
                    </a:ext>
                  </a:extLst>
                </a:gridCol>
                <a:gridCol w="709455">
                  <a:extLst>
                    <a:ext uri="{9D8B030D-6E8A-4147-A177-3AD203B41FA5}">
                      <a16:colId xmlns="" xmlns:a16="http://schemas.microsoft.com/office/drawing/2014/main" val="20004"/>
                    </a:ext>
                  </a:extLst>
                </a:gridCol>
                <a:gridCol w="512255">
                  <a:extLst>
                    <a:ext uri="{9D8B030D-6E8A-4147-A177-3AD203B41FA5}">
                      <a16:colId xmlns="" xmlns:a16="http://schemas.microsoft.com/office/drawing/2014/main" val="20005"/>
                    </a:ext>
                  </a:extLst>
                </a:gridCol>
                <a:gridCol w="922846">
                  <a:extLst>
                    <a:ext uri="{9D8B030D-6E8A-4147-A177-3AD203B41FA5}">
                      <a16:colId xmlns="" xmlns:a16="http://schemas.microsoft.com/office/drawing/2014/main" val="20006"/>
                    </a:ext>
                  </a:extLst>
                </a:gridCol>
                <a:gridCol w="841439">
                  <a:extLst>
                    <a:ext uri="{9D8B030D-6E8A-4147-A177-3AD203B41FA5}">
                      <a16:colId xmlns="" xmlns:a16="http://schemas.microsoft.com/office/drawing/2014/main" val="20007"/>
                    </a:ext>
                  </a:extLst>
                </a:gridCol>
                <a:gridCol w="751205">
                  <a:extLst>
                    <a:ext uri="{9D8B030D-6E8A-4147-A177-3AD203B41FA5}">
                      <a16:colId xmlns="" xmlns:a16="http://schemas.microsoft.com/office/drawing/2014/main" val="20008"/>
                    </a:ext>
                  </a:extLst>
                </a:gridCol>
                <a:gridCol w="933768">
                  <a:extLst>
                    <a:ext uri="{9D8B030D-6E8A-4147-A177-3AD203B41FA5}">
                      <a16:colId xmlns="" xmlns:a16="http://schemas.microsoft.com/office/drawing/2014/main" val="20009"/>
                    </a:ext>
                  </a:extLst>
                </a:gridCol>
                <a:gridCol w="695643">
                  <a:extLst>
                    <a:ext uri="{9D8B030D-6E8A-4147-A177-3AD203B41FA5}">
                      <a16:colId xmlns="" xmlns:a16="http://schemas.microsoft.com/office/drawing/2014/main" val="20010"/>
                    </a:ext>
                  </a:extLst>
                </a:gridCol>
                <a:gridCol w="502212">
                  <a:extLst>
                    <a:ext uri="{9D8B030D-6E8A-4147-A177-3AD203B41FA5}">
                      <a16:colId xmlns="" xmlns:a16="http://schemas.microsoft.com/office/drawing/2014/main" val="20011"/>
                    </a:ext>
                  </a:extLst>
                </a:gridCol>
                <a:gridCol w="1088517">
                  <a:extLst>
                    <a:ext uri="{9D8B030D-6E8A-4147-A177-3AD203B41FA5}">
                      <a16:colId xmlns="" xmlns:a16="http://schemas.microsoft.com/office/drawing/2014/main" val="20012"/>
                    </a:ext>
                  </a:extLst>
                </a:gridCol>
                <a:gridCol w="609918">
                  <a:extLst>
                    <a:ext uri="{9D8B030D-6E8A-4147-A177-3AD203B41FA5}">
                      <a16:colId xmlns=""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
        <p:nvSpPr>
          <p:cNvPr id="3" name="Slide Number Placeholder 2"/>
          <p:cNvSpPr>
            <a:spLocks noGrp="1"/>
          </p:cNvSpPr>
          <p:nvPr>
            <p:ph type="sldNum" sz="quarter" idx="12"/>
          </p:nvPr>
        </p:nvSpPr>
        <p:spPr/>
        <p:txBody>
          <a:bodyPr/>
          <a:lstStyle/>
          <a:p>
            <a:fld id="{74FD6AAA-7C75-FB4B-8EA1-06B22787237D}" type="slidenum">
              <a:rPr lang="en-US" smtClean="0"/>
              <a:t>52</a:t>
            </a:fld>
            <a:endParaRPr lang="en-US"/>
          </a:p>
        </p:txBody>
      </p:sp>
    </p:spTree>
    <p:extLst>
      <p:ext uri="{BB962C8B-B14F-4D97-AF65-F5344CB8AC3E}">
        <p14:creationId xmlns:p14="http://schemas.microsoft.com/office/powerpoint/2010/main" val="685247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idea of learning</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p:sp>
        <p:nvSpPr>
          <p:cNvPr id="16" name="TextBox 15"/>
          <p:cNvSpPr txBox="1"/>
          <p:nvPr/>
        </p:nvSpPr>
        <p:spPr>
          <a:xfrm>
            <a:off x="767215" y="1148791"/>
            <a:ext cx="639790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3"/>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4"/>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5"/>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6"/>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7"/>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smtClean="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8"/>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smtClean="0">
                  <a:latin typeface="Karla" charset="0"/>
                  <a:ea typeface="Karla" charset="0"/>
                  <a:cs typeface="Karla" charset="0"/>
                </a:rPr>
                <a:t>Classification</a:t>
              </a:r>
              <a:endParaRPr lang="en-US" dirty="0">
                <a:latin typeface="Karla" charset="0"/>
                <a:ea typeface="Karla" charset="0"/>
                <a:cs typeface="Karla" charset="0"/>
              </a:endParaRP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smtClean="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9"/>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smtClean="0">
                  <a:latin typeface="Karla" charset="0"/>
                  <a:ea typeface="Karla" charset="0"/>
                  <a:cs typeface="Karla" charset="0"/>
                </a:rPr>
                <a:t>Regression</a:t>
              </a:r>
              <a:endParaRPr lang="en-US" dirty="0">
                <a:latin typeface="Karla" charset="0"/>
                <a:ea typeface="Karla" charset="0"/>
                <a:cs typeface="Karla" charset="0"/>
              </a:endParaRP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smtClean="0">
                  <a:latin typeface="Cambria Math" charset="0"/>
                </a:endParaRPr>
              </a:p>
              <a:p>
                <a:r>
                  <a:rPr lang="en-US" b="0" dirty="0" smtClean="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10"/>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87145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3"/>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4"/>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5"/>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6"/>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7"/>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grpSp>
        <p:nvGrpSpPr>
          <p:cNvPr id="8" name="Group 7"/>
          <p:cNvGrpSpPr/>
          <p:nvPr/>
        </p:nvGrpSpPr>
        <p:grpSpPr>
          <a:xfrm>
            <a:off x="6562688" y="3710501"/>
            <a:ext cx="2767028" cy="769442"/>
            <a:chOff x="6562688" y="3710501"/>
            <a:chExt cx="2767028" cy="769442"/>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7" name="TextBox 6"/>
            <p:cNvSpPr txBox="1"/>
            <p:nvPr/>
          </p:nvSpPr>
          <p:spPr>
            <a:xfrm>
              <a:off x="6562688" y="3710501"/>
              <a:ext cx="1986746" cy="369332"/>
            </a:xfrm>
            <a:prstGeom prst="rect">
              <a:avLst/>
            </a:prstGeom>
            <a:noFill/>
          </p:spPr>
          <p:txBody>
            <a:bodyPr wrap="square" rtlCol="0">
              <a:spAutoFit/>
            </a:bodyPr>
            <a:lstStyle/>
            <a:p>
              <a:r>
                <a:rPr lang="en-US" smtClean="0">
                  <a:solidFill>
                    <a:srgbClr val="C00000"/>
                  </a:solidFill>
                  <a:latin typeface="Karla" charset="0"/>
                  <a:ea typeface="Karla" charset="0"/>
                  <a:cs typeface="Karla" charset="0"/>
                </a:rPr>
                <a:t>Correct answer</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65710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3"/>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4"/>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5"/>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6"/>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7"/>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
        <p:nvSpPr>
          <p:cNvPr id="25" name="TextBox 24"/>
          <p:cNvSpPr txBox="1"/>
          <p:nvPr/>
        </p:nvSpPr>
        <p:spPr>
          <a:xfrm>
            <a:off x="6635284" y="3693092"/>
            <a:ext cx="2158196" cy="369332"/>
          </a:xfrm>
          <a:prstGeom prst="rect">
            <a:avLst/>
          </a:prstGeom>
          <a:noFill/>
        </p:spPr>
        <p:txBody>
          <a:bodyPr wrap="square" rtlCol="0">
            <a:spAutoFit/>
          </a:bodyPr>
          <a:lstStyle/>
          <a:p>
            <a:r>
              <a:rPr lang="en-US" smtClean="0">
                <a:solidFill>
                  <a:srgbClr val="C00000"/>
                </a:solidFill>
                <a:latin typeface="Karla" charset="0"/>
                <a:ea typeface="Karla" charset="0"/>
                <a:cs typeface="Karla" charset="0"/>
              </a:rPr>
              <a:t>Correct answer </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62998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3"/>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181007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a:spcAft>
                <a:spcPts val="1800"/>
              </a:spcAft>
            </a:pPr>
            <a:r>
              <a:rPr lang="en-US" sz="2400" dirty="0" smtClean="0">
                <a:solidFill>
                  <a:schemeClr val="tx1">
                    <a:lumMod val="75000"/>
                    <a:lumOff val="25000"/>
                  </a:schemeClr>
                </a:solidFill>
                <a:latin typeface="Karla" charset="0"/>
                <a:ea typeface="Karla" charset="0"/>
                <a:cs typeface="Karla" charset="0"/>
              </a:rPr>
              <a:t>Trial and error:</a:t>
            </a:r>
          </a:p>
          <a:p>
            <a:pPr>
              <a:spcAft>
                <a:spcPts val="1800"/>
              </a:spcAft>
            </a:pPr>
            <a:r>
              <a:rPr lang="en-US" sz="2400" dirty="0" smtClean="0">
                <a:solidFill>
                  <a:schemeClr val="tx1">
                    <a:lumMod val="75000"/>
                    <a:lumOff val="25000"/>
                  </a:schemeClr>
                </a:solidFill>
                <a:latin typeface="Karla" charset="0"/>
                <a:ea typeface="Karla" charset="0"/>
                <a:cs typeface="Karla" charset="0"/>
              </a:rPr>
              <a:t>	Change the weights and see the effect.</a:t>
            </a:r>
          </a:p>
          <a:p>
            <a:pPr>
              <a:spcAft>
                <a:spcPts val="1800"/>
              </a:spcAft>
            </a:pP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This can take long long time especially in NN where we have millions of weights to adjust.</a:t>
            </a:r>
            <a:r>
              <a:rPr lang="en-US" sz="2400" dirty="0" smtClean="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08504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pic>
        <p:nvPicPr>
          <p:cNvPr id="12"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34955" y="1376243"/>
            <a:ext cx="4094645" cy="2729764"/>
          </a:xfrm>
        </p:spPr>
      </p:pic>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smtClean="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4"/>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that gives the minimul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5"/>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4245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Determine which direction to go to reduce the loss (left or right)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Specifically,  we can calculate the slope of the function at this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02046" y="2075688"/>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7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4" dur="2000" fill="hold"/>
                                        <p:tgtEl>
                                          <p:spTgt spid="3"/>
                                        </p:tgtEl>
                                        <p:attrNameLst>
                                          <p:attrName>ppt_x</p:attrName>
                                          <p:attrName>ppt_y</p:attrName>
                                        </p:attrNameLst>
                                      </p:cBhvr>
                                      <p:rCtr x="1159" y="2894"/>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8" dur="2000" fill="hold"/>
                                        <p:tgtEl>
                                          <p:spTgt spid="3"/>
                                        </p:tgtEl>
                                        <p:attrNameLst>
                                          <p:attrName>ppt_x</p:attrName>
                                          <p:attrName>ppt_y</p:attrName>
                                        </p:attrNameLst>
                                      </p:cBhvr>
                                      <p:rCtr x="1094" y="625"/>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2"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artificial neural network (ANN)</a:t>
            </a:r>
          </a:p>
        </p:txBody>
      </p:sp>
      <p:sp>
        <p:nvSpPr>
          <p:cNvPr id="4" name="Oval 3"/>
          <p:cNvSpPr>
            <a:spLocks noChangeAspect="1"/>
          </p:cNvSpPr>
          <p:nvPr/>
        </p:nvSpPr>
        <p:spPr>
          <a:xfrm>
            <a:off x="5009320" y="2514600"/>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3326295" y="3429000"/>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6977269" y="3429000"/>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510831" y="1269181"/>
            <a:ext cx="1074333" cy="523220"/>
          </a:xfrm>
          <a:prstGeom prst="rect">
            <a:avLst/>
          </a:prstGeom>
          <a:noFill/>
        </p:spPr>
        <p:txBody>
          <a:bodyPr wrap="none" rtlCol="0">
            <a:spAutoFit/>
          </a:bodyPr>
          <a:lstStyle/>
          <a:p>
            <a:r>
              <a:rPr lang="en-US" sz="2800" dirty="0">
                <a:latin typeface="Karla" charset="0"/>
                <a:ea typeface="Karla" charset="0"/>
                <a:cs typeface="Karla" charset="0"/>
              </a:rPr>
              <a:t>input</a:t>
            </a:r>
          </a:p>
        </p:txBody>
      </p:sp>
      <p:sp>
        <p:nvSpPr>
          <p:cNvPr id="13" name="TextBox 12"/>
          <p:cNvSpPr txBox="1"/>
          <p:nvPr/>
        </p:nvSpPr>
        <p:spPr>
          <a:xfrm>
            <a:off x="5247894" y="1053737"/>
            <a:ext cx="1351652" cy="954107"/>
          </a:xfrm>
          <a:prstGeom prst="rect">
            <a:avLst/>
          </a:prstGeom>
          <a:noFill/>
        </p:spPr>
        <p:txBody>
          <a:bodyPr wrap="none" rtlCol="0">
            <a:spAutoFit/>
          </a:bodyPr>
          <a:lstStyle/>
          <a:p>
            <a:pPr algn="ctr"/>
            <a:r>
              <a:rPr lang="en-US" sz="2800" dirty="0">
                <a:latin typeface="Karla" charset="0"/>
                <a:ea typeface="Karla" charset="0"/>
                <a:cs typeface="Karla" charset="0"/>
              </a:rPr>
              <a:t>neuron</a:t>
            </a:r>
          </a:p>
          <a:p>
            <a:pPr algn="ctr"/>
            <a:r>
              <a:rPr lang="en-US" sz="2800" dirty="0">
                <a:latin typeface="Karla" charset="0"/>
                <a:ea typeface="Karla" charset="0"/>
                <a:cs typeface="Karla" charset="0"/>
              </a:rPr>
              <a:t>node</a:t>
            </a:r>
          </a:p>
        </p:txBody>
      </p:sp>
      <p:sp>
        <p:nvSpPr>
          <p:cNvPr id="14" name="TextBox 13"/>
          <p:cNvSpPr txBox="1"/>
          <p:nvPr/>
        </p:nvSpPr>
        <p:spPr>
          <a:xfrm>
            <a:off x="7891648" y="1269180"/>
            <a:ext cx="1298753" cy="523220"/>
          </a:xfrm>
          <a:prstGeom prst="rect">
            <a:avLst/>
          </a:prstGeom>
          <a:noFill/>
        </p:spPr>
        <p:txBody>
          <a:bodyPr wrap="none" rtlCol="0">
            <a:spAutoFit/>
          </a:bodyPr>
          <a:lstStyle/>
          <a:p>
            <a:r>
              <a:rPr lang="en-US" sz="2800">
                <a:latin typeface="Karla" charset="0"/>
                <a:ea typeface="Karla" charset="0"/>
                <a:cs typeface="Karla" charset="0"/>
              </a:rPr>
              <a:t>output</a:t>
            </a:r>
            <a:endParaRPr lang="en-US" sz="2800" dirty="0">
              <a:latin typeface="Karla" charset="0"/>
              <a:ea typeface="Karla" charset="0"/>
              <a:cs typeface="Karla" charset="0"/>
            </a:endParaRPr>
          </a:p>
        </p:txBody>
      </p:sp>
      <p:sp>
        <p:nvSpPr>
          <p:cNvPr id="16" name="TextBox 15"/>
          <p:cNvSpPr txBox="1"/>
          <p:nvPr/>
        </p:nvSpPr>
        <p:spPr>
          <a:xfrm>
            <a:off x="2908850" y="3174403"/>
            <a:ext cx="278296" cy="461665"/>
          </a:xfrm>
          <a:prstGeom prst="rect">
            <a:avLst/>
          </a:prstGeom>
          <a:noFill/>
        </p:spPr>
        <p:txBody>
          <a:bodyPr wrap="square" rtlCol="0">
            <a:spAutoFit/>
          </a:bodyPr>
          <a:lstStyle/>
          <a:p>
            <a:r>
              <a:rPr lang="en-US" sz="2400" dirty="0">
                <a:latin typeface="Cambria Math" charset="0"/>
                <a:ea typeface="Cambria Math" charset="0"/>
                <a:cs typeface="Cambria Math" charset="0"/>
              </a:rPr>
              <a:t>X</a:t>
            </a:r>
            <a:endParaRPr lang="en-US" sz="3200" dirty="0">
              <a:latin typeface="Cambria Math" charset="0"/>
              <a:ea typeface="Cambria Math" charset="0"/>
              <a:cs typeface="Cambria Math" charset="0"/>
            </a:endParaRPr>
          </a:p>
        </p:txBody>
      </p:sp>
      <p:sp>
        <p:nvSpPr>
          <p:cNvPr id="17" name="TextBox 16"/>
          <p:cNvSpPr txBox="1"/>
          <p:nvPr/>
        </p:nvSpPr>
        <p:spPr>
          <a:xfrm>
            <a:off x="8541026" y="3158044"/>
            <a:ext cx="278296" cy="461665"/>
          </a:xfrm>
          <a:prstGeom prst="rect">
            <a:avLst/>
          </a:prstGeom>
          <a:noFill/>
        </p:spPr>
        <p:txBody>
          <a:bodyPr wrap="square" rtlCol="0">
            <a:spAutoFit/>
          </a:bodyPr>
          <a:lstStyle/>
          <a:p>
            <a:r>
              <a:rPr lang="en-US" sz="2400" dirty="0">
                <a:latin typeface="Cambria Math" charset="0"/>
                <a:ea typeface="Cambria Math" charset="0"/>
                <a:cs typeface="Cambria Math" charset="0"/>
              </a:rPr>
              <a:t>Y</a:t>
            </a:r>
            <a:endParaRPr lang="en-US" sz="2800" dirty="0">
              <a:latin typeface="Cambria Math" charset="0"/>
              <a:ea typeface="Cambria Math" charset="0"/>
              <a:cs typeface="Cambria Math" charset="0"/>
            </a:endParaRPr>
          </a:p>
        </p:txBody>
      </p:sp>
    </p:spTree>
    <p:extLst>
      <p:ext uri="{BB962C8B-B14F-4D97-AF65-F5344CB8AC3E}">
        <p14:creationId xmlns:p14="http://schemas.microsoft.com/office/powerpoint/2010/main" val="38382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br>
              <a:rPr lang="en-US" sz="2400" dirty="0" smtClean="0"/>
            </a:br>
            <a:endParaRPr lang="en-US" sz="2400" dirty="0" smtClean="0"/>
          </a:p>
          <a:p>
            <a:r>
              <a:rPr lang="en-US" sz="2400" b="1" dirty="0" smtClean="0"/>
              <a:t>Question</a:t>
            </a:r>
            <a:r>
              <a:rPr lang="en-US" sz="2400" dirty="0" smtClean="0"/>
              <a:t>: How do we generalize this to more than one predictor?</a:t>
            </a:r>
          </a:p>
          <a:p>
            <a:endParaRPr lang="en-US" sz="2400" b="1" dirty="0" smtClean="0"/>
          </a:p>
          <a:p>
            <a:endParaRPr lang="en-US" b="1" dirty="0"/>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60</a:t>
            </a:fld>
            <a:endParaRPr lang="en-US"/>
          </a:p>
        </p:txBody>
      </p:sp>
    </p:spTree>
    <p:extLst>
      <p:ext uri="{BB962C8B-B14F-4D97-AF65-F5344CB8AC3E}">
        <p14:creationId xmlns:p14="http://schemas.microsoft.com/office/powerpoint/2010/main" val="105565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with respect to each coefficient and do the same sequentially</a:t>
            </a:r>
          </a:p>
          <a:p>
            <a:r>
              <a:rPr lang="en-US" sz="2400" b="1" dirty="0" smtClean="0"/>
              <a:t>Question: </a:t>
            </a:r>
            <a:r>
              <a:rPr lang="en-US" sz="2400" b="1" dirty="0"/>
              <a:t> </a:t>
            </a:r>
            <a:r>
              <a:rPr lang="en-US" sz="2400" dirty="0" smtClean="0"/>
              <a:t>What do you think it is a good approach for telling the model how to change (what is the step size) to become better? </a:t>
            </a:r>
          </a:p>
          <a:p>
            <a:r>
              <a:rPr lang="en-US" sz="2400" b="1" dirty="0" smtClean="0">
                <a:solidFill>
                  <a:srgbClr val="C00000"/>
                </a:solidFill>
              </a:rPr>
              <a:t>More on this later</a:t>
            </a:r>
          </a:p>
        </p:txBody>
      </p:sp>
      <p:sp>
        <p:nvSpPr>
          <p:cNvPr id="4" name="Slide Number Placeholder 3"/>
          <p:cNvSpPr>
            <a:spLocks noGrp="1"/>
          </p:cNvSpPr>
          <p:nvPr>
            <p:ph type="sldNum" sz="quarter" idx="12"/>
          </p:nvPr>
        </p:nvSpPr>
        <p:spPr/>
        <p:txBody>
          <a:bodyPr/>
          <a:lstStyle/>
          <a:p>
            <a:fld id="{74FD6AAA-7C75-FB4B-8EA1-06B22787237D}" type="slidenum">
              <a:rPr lang="en-US" smtClean="0"/>
              <a:t>61</a:t>
            </a:fld>
            <a:endParaRPr lang="en-US"/>
          </a:p>
        </p:txBody>
      </p:sp>
    </p:spTree>
    <p:extLst>
      <p:ext uri="{BB962C8B-B14F-4D97-AF65-F5344CB8AC3E}">
        <p14:creationId xmlns:p14="http://schemas.microsoft.com/office/powerpoint/2010/main" val="10742977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62</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3"/>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of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4"/>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5"/>
                <a:stretch>
                  <a:fillRect/>
                </a:stretch>
              </a:blipFill>
            </p:spPr>
            <p:txBody>
              <a:bodyPr/>
              <a:lstStyle/>
              <a:p>
                <a:r>
                  <a:rPr lang="en-US">
                    <a:noFill/>
                  </a:rPr>
                  <a:t> </a:t>
                </a:r>
              </a:p>
            </p:txBody>
          </p:sp>
        </mc:Fallback>
      </mc:AlternateContent>
      <p:sp>
        <p:nvSpPr>
          <p:cNvPr id="40" name="Oval Callout 39"/>
          <p:cNvSpPr/>
          <p:nvPr/>
        </p:nvSpPr>
        <p:spPr>
          <a:xfrm>
            <a:off x="8229600" y="2442112"/>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116945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38" grpId="0"/>
      <p:bldP spid="39" grpId="0"/>
      <p:bldP spid="4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in 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63</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9545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3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derive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smtClean="0">
                <a:latin typeface="Karla" charset="0"/>
                <a:ea typeface="Karla" charset="0"/>
                <a:cs typeface="Karla" charset="0"/>
              </a:rPr>
              <a:t>We need to avoid local 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Finally, 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this can be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64</a:t>
            </a:fld>
            <a:endParaRPr lang="en-US"/>
          </a:p>
        </p:txBody>
      </p:sp>
    </p:spTree>
    <p:extLst>
      <p:ext uri="{BB962C8B-B14F-4D97-AF65-F5344CB8AC3E}">
        <p14:creationId xmlns:p14="http://schemas.microsoft.com/office/powerpoint/2010/main" val="77600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65</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15777741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12679934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minimum.</a:t>
            </a:r>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67</a:t>
            </a:fld>
            <a:endParaRPr lang="en-US"/>
          </a:p>
        </p:txBody>
      </p:sp>
    </p:spTree>
    <p:extLst>
      <p:ext uri="{BB962C8B-B14F-4D97-AF65-F5344CB8AC3E}">
        <p14:creationId xmlns:p14="http://schemas.microsoft.com/office/powerpoint/2010/main" val="16849454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68</a:t>
            </a:fld>
            <a:endParaRPr lang="en-US"/>
          </a:p>
        </p:txBody>
      </p:sp>
    </p:spTree>
    <p:extLst>
      <p:ext uri="{BB962C8B-B14F-4D97-AF65-F5344CB8AC3E}">
        <p14:creationId xmlns:p14="http://schemas.microsoft.com/office/powerpoint/2010/main" val="5439798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loss function to derive the derivatives: </a:t>
            </a:r>
          </a:p>
          <a:p>
            <a:pPr lvl="0"/>
            <a:endParaRPr lang="en-US" dirty="0"/>
          </a:p>
          <a:p>
            <a:pPr lvl="0"/>
            <a:endParaRPr lang="en-US" dirty="0" smtClean="0"/>
          </a:p>
          <a:p>
            <a:pPr lvl="0"/>
            <a:endParaRPr lang="en-US" dirty="0"/>
          </a:p>
          <a:p>
            <a:pPr lvl="0"/>
            <a:r>
              <a:rPr lang="en-US" dirty="0"/>
              <a:t>w</a:t>
            </a:r>
            <a:r>
              <a:rPr lang="en-US" dirty="0" smtClean="0"/>
              <a:t>hich is an </a:t>
            </a:r>
            <a:r>
              <a:rPr lang="en-US" b="1" dirty="0" smtClean="0">
                <a:solidFill>
                  <a:srgbClr val="C00000"/>
                </a:solidFill>
              </a:rPr>
              <a:t>approximation</a:t>
            </a:r>
            <a:r>
              <a:rPr lang="en-US" dirty="0" smtClean="0"/>
              <a:t>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69</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02680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168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artificial neural network (ANN)</a:t>
            </a:r>
          </a:p>
        </p:txBody>
      </p:sp>
      <p:cxnSp>
        <p:nvCxnSpPr>
          <p:cNvPr id="6" name="Straight Arrow Connector 5"/>
          <p:cNvCxnSpPr/>
          <p:nvPr/>
        </p:nvCxnSpPr>
        <p:spPr>
          <a:xfrm>
            <a:off x="3326295" y="3429000"/>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6977269" y="3429000"/>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908850" y="3174403"/>
            <a:ext cx="278296" cy="461665"/>
          </a:xfrm>
          <a:prstGeom prst="rect">
            <a:avLst/>
          </a:prstGeom>
          <a:noFill/>
        </p:spPr>
        <p:txBody>
          <a:bodyPr wrap="square" rtlCol="0">
            <a:spAutoFit/>
          </a:bodyPr>
          <a:lstStyle/>
          <a:p>
            <a:r>
              <a:rPr lang="en-US" sz="2400" dirty="0">
                <a:latin typeface="Cambria Math" charset="0"/>
                <a:ea typeface="Cambria Math" charset="0"/>
                <a:cs typeface="Cambria Math" charset="0"/>
              </a:rPr>
              <a:t>X</a:t>
            </a:r>
            <a:endParaRPr lang="en-US" sz="3200" dirty="0">
              <a:latin typeface="Cambria Math" charset="0"/>
              <a:ea typeface="Cambria Math" charset="0"/>
              <a:cs typeface="Cambria Math" charset="0"/>
            </a:endParaRPr>
          </a:p>
        </p:txBody>
      </p:sp>
      <p:sp>
        <p:nvSpPr>
          <p:cNvPr id="10" name="TextBox 9"/>
          <p:cNvSpPr txBox="1"/>
          <p:nvPr/>
        </p:nvSpPr>
        <p:spPr>
          <a:xfrm>
            <a:off x="8541026" y="3158044"/>
            <a:ext cx="278296" cy="461665"/>
          </a:xfrm>
          <a:prstGeom prst="rect">
            <a:avLst/>
          </a:prstGeom>
          <a:noFill/>
        </p:spPr>
        <p:txBody>
          <a:bodyPr wrap="square" rtlCol="0">
            <a:spAutoFit/>
          </a:bodyPr>
          <a:lstStyle/>
          <a:p>
            <a:r>
              <a:rPr lang="en-US" sz="2400" dirty="0">
                <a:latin typeface="Cambria Math" charset="0"/>
                <a:ea typeface="Cambria Math" charset="0"/>
                <a:cs typeface="Cambria Math" charset="0"/>
              </a:rPr>
              <a:t>Y</a:t>
            </a:r>
            <a:endParaRPr lang="en-US" sz="2800"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3" name="TextBox 2"/>
              <p:cNvSpPr txBox="1"/>
              <p:nvPr/>
            </p:nvSpPr>
            <p:spPr>
              <a:xfrm rot="19045496">
                <a:off x="5159963" y="3540992"/>
                <a:ext cx="961032" cy="307777"/>
              </a:xfrm>
              <a:prstGeom prst="rect">
                <a:avLst/>
              </a:prstGeom>
              <a:noFill/>
            </p:spPr>
            <p:txBody>
              <a:bodyPr wrap="none" lIns="0" tIns="0" rIns="0" bIns="0" rtlCol="0">
                <a:spAutoFit/>
              </a:bodyPr>
              <a:lstStyle/>
              <a:p>
                <a:r>
                  <a:rPr lang="en-US" sz="2000" b="0" dirty="0">
                    <a:solidFill>
                      <a:schemeClr val="tx1">
                        <a:lumMod val="85000"/>
                        <a:lumOff val="15000"/>
                      </a:schemeClr>
                    </a:solidFill>
                  </a:rPr>
                  <a:t>h</a:t>
                </a:r>
                <a14:m>
                  <m:oMath xmlns:m="http://schemas.openxmlformats.org/officeDocument/2006/math">
                    <m:r>
                      <a:rPr lang="en-US" sz="2000" b="0" i="1" smtClean="0">
                        <a:solidFill>
                          <a:schemeClr val="tx1">
                            <a:lumMod val="85000"/>
                            <a:lumOff val="15000"/>
                          </a:schemeClr>
                        </a:solidFill>
                        <a:latin typeface="Cambria Math" charset="0"/>
                      </a:rPr>
                      <m:t>=</m:t>
                    </m:r>
                    <m:sSup>
                      <m:sSupPr>
                        <m:ctrlPr>
                          <a:rPr lang="en-US" sz="2000" b="0" i="1" smtClean="0">
                            <a:solidFill>
                              <a:schemeClr val="tx1">
                                <a:lumMod val="85000"/>
                                <a:lumOff val="15000"/>
                              </a:schemeClr>
                            </a:solidFill>
                            <a:latin typeface="Cambria Math" charset="0"/>
                          </a:rPr>
                        </m:ctrlPr>
                      </m:sSupPr>
                      <m:e>
                        <m:r>
                          <a:rPr lang="en-US" sz="2000" b="0" i="1" smtClean="0">
                            <a:solidFill>
                              <a:schemeClr val="tx1">
                                <a:lumMod val="85000"/>
                                <a:lumOff val="15000"/>
                              </a:schemeClr>
                            </a:solidFill>
                            <a:latin typeface="Cambria Math" charset="0"/>
                          </a:rPr>
                          <m:t>𝑊</m:t>
                        </m:r>
                      </m:e>
                      <m:sup>
                        <m:r>
                          <a:rPr lang="en-US" sz="2000" b="0" i="1" smtClean="0">
                            <a:solidFill>
                              <a:schemeClr val="tx1">
                                <a:lumMod val="85000"/>
                                <a:lumOff val="15000"/>
                              </a:schemeClr>
                            </a:solidFill>
                            <a:latin typeface="Cambria Math" charset="0"/>
                          </a:rPr>
                          <m:t>𝑇</m:t>
                        </m:r>
                      </m:sup>
                    </m:sSup>
                    <m:r>
                      <a:rPr lang="en-US" sz="2000" b="0" i="1" smtClean="0">
                        <a:solidFill>
                          <a:schemeClr val="tx1">
                            <a:lumMod val="85000"/>
                            <a:lumOff val="15000"/>
                          </a:schemeClr>
                        </a:solidFill>
                        <a:latin typeface="Cambria Math" charset="0"/>
                      </a:rPr>
                      <m:t>𝑋</m:t>
                    </m:r>
                  </m:oMath>
                </a14:m>
                <a:endParaRPr lang="en-US" sz="2000" dirty="0">
                  <a:solidFill>
                    <a:schemeClr val="tx1">
                      <a:lumMod val="85000"/>
                      <a:lumOff val="15000"/>
                    </a:schemeClr>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rot="19045496">
                <a:off x="5159963" y="3540992"/>
                <a:ext cx="961032" cy="307777"/>
              </a:xfrm>
              <a:prstGeom prst="rect">
                <a:avLst/>
              </a:prstGeom>
              <a:blipFill rotWithShape="0">
                <a:blip r:embed="rId3"/>
                <a:stretch>
                  <a:fillRect l="-17881" t="-4138" r="-7285" b="-2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555764" y="2677028"/>
                <a:ext cx="105990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lumMod val="85000"/>
                              <a:lumOff val="15000"/>
                            </a:schemeClr>
                          </a:solidFill>
                          <a:latin typeface="Cambria Math" charset="0"/>
                        </a:rPr>
                        <m:t>𝑌</m:t>
                      </m:r>
                      <m:r>
                        <a:rPr lang="en-US" sz="2000" b="0" i="1" smtClean="0">
                          <a:solidFill>
                            <a:schemeClr val="tx1">
                              <a:lumMod val="85000"/>
                              <a:lumOff val="15000"/>
                            </a:schemeClr>
                          </a:solidFill>
                          <a:latin typeface="Cambria Math" charset="0"/>
                        </a:rPr>
                        <m:t>=</m:t>
                      </m:r>
                      <m:r>
                        <a:rPr lang="en-US" sz="2000" b="0" i="1" smtClean="0">
                          <a:solidFill>
                            <a:schemeClr val="tx1">
                              <a:lumMod val="85000"/>
                              <a:lumOff val="15000"/>
                            </a:schemeClr>
                          </a:solidFill>
                          <a:latin typeface="Cambria Math" charset="0"/>
                        </a:rPr>
                        <m:t>𝑓</m:t>
                      </m:r>
                      <m:r>
                        <a:rPr lang="en-US" sz="2000" b="0" i="1" smtClean="0">
                          <a:solidFill>
                            <a:schemeClr val="tx1">
                              <a:lumMod val="85000"/>
                              <a:lumOff val="15000"/>
                            </a:schemeClr>
                          </a:solidFill>
                          <a:latin typeface="Cambria Math" charset="0"/>
                        </a:rPr>
                        <m:t>(</m:t>
                      </m:r>
                      <m:r>
                        <a:rPr lang="en-US" sz="2000" b="0" i="1" smtClean="0">
                          <a:solidFill>
                            <a:schemeClr val="tx1">
                              <a:lumMod val="85000"/>
                              <a:lumOff val="15000"/>
                            </a:schemeClr>
                          </a:solidFill>
                          <a:latin typeface="Cambria Math" charset="0"/>
                        </a:rPr>
                        <m:t>h</m:t>
                      </m:r>
                      <m:r>
                        <a:rPr lang="en-US" sz="2000" b="0" i="1" smtClean="0">
                          <a:solidFill>
                            <a:schemeClr val="tx1">
                              <a:lumMod val="85000"/>
                              <a:lumOff val="15000"/>
                            </a:schemeClr>
                          </a:solidFill>
                          <a:latin typeface="Cambria Math" charset="0"/>
                        </a:rPr>
                        <m:t>)</m:t>
                      </m:r>
                    </m:oMath>
                  </m:oMathPara>
                </a14:m>
                <a:endParaRPr lang="en-US" sz="2400" dirty="0">
                  <a:solidFill>
                    <a:schemeClr val="tx1">
                      <a:lumMod val="85000"/>
                      <a:lumOff val="15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555764" y="2677028"/>
                <a:ext cx="1059906" cy="307777"/>
              </a:xfrm>
              <a:prstGeom prst="rect">
                <a:avLst/>
              </a:prstGeom>
              <a:blipFill rotWithShape="0">
                <a:blip r:embed="rId4"/>
                <a:stretch>
                  <a:fillRect l="-5172" t="-1961" r="-8046" b="-35294"/>
                </a:stretch>
              </a:blipFill>
            </p:spPr>
            <p:txBody>
              <a:bodyPr/>
              <a:lstStyle/>
              <a:p>
                <a:r>
                  <a:rPr lang="en-US">
                    <a:noFill/>
                  </a:rPr>
                  <a:t> </a:t>
                </a:r>
              </a:p>
            </p:txBody>
          </p:sp>
        </mc:Fallback>
      </mc:AlternateContent>
      <p:sp>
        <p:nvSpPr>
          <p:cNvPr id="11" name="Pie 10"/>
          <p:cNvSpPr>
            <a:spLocks noChangeAspect="1"/>
          </p:cNvSpPr>
          <p:nvPr/>
        </p:nvSpPr>
        <p:spPr>
          <a:xfrm>
            <a:off x="5009319" y="2514600"/>
            <a:ext cx="1828800" cy="1809135"/>
          </a:xfrm>
          <a:prstGeom prst="pi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Oval 13"/>
          <p:cNvSpPr>
            <a:spLocks noChangeAspect="1"/>
          </p:cNvSpPr>
          <p:nvPr/>
        </p:nvSpPr>
        <p:spPr>
          <a:xfrm>
            <a:off x="5009320" y="2514600"/>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510831" y="1266910"/>
            <a:ext cx="1074333" cy="523220"/>
          </a:xfrm>
          <a:prstGeom prst="rect">
            <a:avLst/>
          </a:prstGeom>
          <a:noFill/>
        </p:spPr>
        <p:txBody>
          <a:bodyPr wrap="none" rtlCol="0">
            <a:spAutoFit/>
          </a:bodyPr>
          <a:lstStyle/>
          <a:p>
            <a:r>
              <a:rPr lang="en-US" sz="2800" dirty="0">
                <a:latin typeface="Karla" charset="0"/>
                <a:ea typeface="Karla" charset="0"/>
                <a:cs typeface="Karla" charset="0"/>
              </a:rPr>
              <a:t>input</a:t>
            </a:r>
          </a:p>
        </p:txBody>
      </p:sp>
      <p:sp>
        <p:nvSpPr>
          <p:cNvPr id="16" name="TextBox 15"/>
          <p:cNvSpPr txBox="1"/>
          <p:nvPr/>
        </p:nvSpPr>
        <p:spPr>
          <a:xfrm>
            <a:off x="5247894" y="1051466"/>
            <a:ext cx="1351652" cy="954107"/>
          </a:xfrm>
          <a:prstGeom prst="rect">
            <a:avLst/>
          </a:prstGeom>
          <a:noFill/>
        </p:spPr>
        <p:txBody>
          <a:bodyPr wrap="none" rtlCol="0">
            <a:spAutoFit/>
          </a:bodyPr>
          <a:lstStyle/>
          <a:p>
            <a:pPr algn="ctr"/>
            <a:r>
              <a:rPr lang="en-US" sz="2800" dirty="0">
                <a:latin typeface="Karla" charset="0"/>
                <a:ea typeface="Karla" charset="0"/>
                <a:cs typeface="Karla" charset="0"/>
              </a:rPr>
              <a:t>neuron</a:t>
            </a:r>
          </a:p>
          <a:p>
            <a:pPr algn="ctr"/>
            <a:r>
              <a:rPr lang="en-US" sz="2800" dirty="0">
                <a:latin typeface="Karla" charset="0"/>
                <a:ea typeface="Karla" charset="0"/>
                <a:cs typeface="Karla" charset="0"/>
              </a:rPr>
              <a:t>node</a:t>
            </a:r>
          </a:p>
        </p:txBody>
      </p:sp>
      <p:sp>
        <p:nvSpPr>
          <p:cNvPr id="17" name="TextBox 16"/>
          <p:cNvSpPr txBox="1"/>
          <p:nvPr/>
        </p:nvSpPr>
        <p:spPr>
          <a:xfrm>
            <a:off x="7891648" y="1266909"/>
            <a:ext cx="1298753" cy="523220"/>
          </a:xfrm>
          <a:prstGeom prst="rect">
            <a:avLst/>
          </a:prstGeom>
          <a:noFill/>
        </p:spPr>
        <p:txBody>
          <a:bodyPr wrap="none" rtlCol="0">
            <a:spAutoFit/>
          </a:bodyPr>
          <a:lstStyle/>
          <a:p>
            <a:r>
              <a:rPr lang="en-US" sz="2800">
                <a:latin typeface="Karla" charset="0"/>
                <a:ea typeface="Karla" charset="0"/>
                <a:cs typeface="Karla" charset="0"/>
              </a:rPr>
              <a:t>output</a:t>
            </a:r>
            <a:endParaRPr lang="en-US" sz="2800" dirty="0">
              <a:latin typeface="Karla" charset="0"/>
              <a:ea typeface="Karla" charset="0"/>
              <a:cs typeface="Karla" charset="0"/>
            </a:endParaRPr>
          </a:p>
        </p:txBody>
      </p:sp>
      <p:sp>
        <p:nvSpPr>
          <p:cNvPr id="18" name="TextBox 17"/>
          <p:cNvSpPr txBox="1"/>
          <p:nvPr/>
        </p:nvSpPr>
        <p:spPr>
          <a:xfrm>
            <a:off x="7767803" y="2235085"/>
            <a:ext cx="324960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Affine transformation</a:t>
            </a:r>
          </a:p>
        </p:txBody>
      </p:sp>
      <p:sp>
        <p:nvSpPr>
          <p:cNvPr id="19" name="TextBox 18"/>
          <p:cNvSpPr txBox="1"/>
          <p:nvPr/>
        </p:nvSpPr>
        <p:spPr>
          <a:xfrm>
            <a:off x="1130466" y="4886328"/>
            <a:ext cx="10012151"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will talk later about the choice of activation function. </a:t>
            </a:r>
            <a:endParaRPr lang="en-US" sz="2800" dirty="0">
              <a:solidFill>
                <a:schemeClr val="tx1">
                  <a:lumMod val="75000"/>
                  <a:lumOff val="25000"/>
                </a:schemeClr>
              </a:solidFill>
              <a:latin typeface="Karla" charset="0"/>
              <a:ea typeface="Karla" charset="0"/>
              <a:cs typeface="Karla" charset="0"/>
            </a:endParaRPr>
          </a:p>
        </p:txBody>
      </p:sp>
      <p:sp>
        <p:nvSpPr>
          <p:cNvPr id="20" name="TextBox 19"/>
          <p:cNvSpPr txBox="1"/>
          <p:nvPr/>
        </p:nvSpPr>
        <p:spPr>
          <a:xfrm>
            <a:off x="7776459" y="2634491"/>
            <a:ext cx="1616148" cy="461665"/>
          </a:xfrm>
          <a:prstGeom prst="rect">
            <a:avLst/>
          </a:prstGeom>
          <a:solidFill>
            <a:schemeClr val="tx2">
              <a:lumMod val="20000"/>
              <a:lumOff val="80000"/>
            </a:schemeClr>
          </a:solid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Activation</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44464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42" presetClass="path" presetSubtype="0" accel="50000" decel="50000" fill="hold" grpId="2" nodeType="withEffect">
                                  <p:stCondLst>
                                    <p:cond delay="0"/>
                                  </p:stCondLst>
                                  <p:childTnLst>
                                    <p:animMotion origin="layout" path="M 3.75E-6 2.59259E-6 L 0.11679 -0.17547 " pathEditMode="relative" rAng="0" ptsTypes="AA">
                                      <p:cBhvr>
                                        <p:cTn id="12" dur="1000" fill="hold"/>
                                        <p:tgtEl>
                                          <p:spTgt spid="3"/>
                                        </p:tgtEl>
                                        <p:attrNameLst>
                                          <p:attrName>ppt_x</p:attrName>
                                          <p:attrName>ppt_y</p:attrName>
                                        </p:attrNameLst>
                                      </p:cBhvr>
                                      <p:rCtr x="5833" y="-8773"/>
                                    </p:animMotion>
                                  </p:childTnLst>
                                </p:cTn>
                              </p:par>
                              <p:par>
                                <p:cTn id="13" presetID="8" presetClass="emph" presetSubtype="0" fill="hold" grpId="0" nodeType="withEffect">
                                  <p:stCondLst>
                                    <p:cond delay="0"/>
                                  </p:stCondLst>
                                  <p:childTnLst>
                                    <p:animRot by="2520000">
                                      <p:cBhvr>
                                        <p:cTn id="14" dur="1000" fill="hold"/>
                                        <p:tgtEl>
                                          <p:spTgt spid="3"/>
                                        </p:tgtEl>
                                        <p:attrNameLst>
                                          <p:attrName>r</p:attrName>
                                        </p:attrNameLst>
                                      </p:cBhvr>
                                    </p:animRot>
                                  </p:childTnLst>
                                </p:cTn>
                              </p:par>
                              <p:par>
                                <p:cTn id="15" presetID="1" presetClass="entr" presetSubtype="0" fill="hold" grpId="0" nodeType="withEffect">
                                  <p:stCondLst>
                                    <p:cond delay="100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grpId="0" nodeType="clickEffect">
                                  <p:stCondLst>
                                    <p:cond delay="0"/>
                                  </p:stCondLst>
                                  <p:childTnLst>
                                    <p:animClr clrSpc="hsl" dir="cw">
                                      <p:cBhvr override="childStyle">
                                        <p:cTn id="20" dur="500" fill="hold"/>
                                        <p:tgtEl>
                                          <p:spTgt spid="14"/>
                                        </p:tgtEl>
                                        <p:attrNameLst>
                                          <p:attrName>style.color</p:attrName>
                                        </p:attrNameLst>
                                      </p:cBhvr>
                                      <p:by>
                                        <p:hsl h="0" s="-70588" l="0"/>
                                      </p:by>
                                    </p:animClr>
                                    <p:animClr clrSpc="hsl" dir="cw">
                                      <p:cBhvr>
                                        <p:cTn id="21" dur="500" fill="hold"/>
                                        <p:tgtEl>
                                          <p:spTgt spid="14"/>
                                        </p:tgtEl>
                                        <p:attrNameLst>
                                          <p:attrName>fillcolor</p:attrName>
                                        </p:attrNameLst>
                                      </p:cBhvr>
                                      <p:by>
                                        <p:hsl h="0" s="-70588" l="0"/>
                                      </p:by>
                                    </p:animClr>
                                    <p:animClr clrSpc="hsl" dir="cw">
                                      <p:cBhvr>
                                        <p:cTn id="22" dur="500" fill="hold"/>
                                        <p:tgtEl>
                                          <p:spTgt spid="14"/>
                                        </p:tgtEl>
                                        <p:attrNameLst>
                                          <p:attrName>stroke.color</p:attrName>
                                        </p:attrNameLst>
                                      </p:cBhvr>
                                      <p:by>
                                        <p:hsl h="0" s="-70588" l="0"/>
                                      </p:by>
                                    </p:animClr>
                                    <p:set>
                                      <p:cBhvr>
                                        <p:cTn id="23" dur="500" fill="hold"/>
                                        <p:tgtEl>
                                          <p:spTgt spid="14"/>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13" grpId="0"/>
      <p:bldP spid="11" grpId="0" animBg="1"/>
      <p:bldP spid="14" grpId="0" animBg="1"/>
      <p:bldP spid="14" grpId="1" animBg="1"/>
      <p:bldP spid="18" grpId="0"/>
      <p:bldP spid="19" grpId="0"/>
      <p:bldP spid="2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544366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71</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704403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72</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3172042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73</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540406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596489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77790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542040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6178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78</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5439283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79</a:t>
            </a:fld>
            <a:endParaRPr lang="en-US"/>
          </a:p>
        </p:txBody>
      </p:sp>
    </p:spTree>
    <p:extLst>
      <p:ext uri="{BB962C8B-B14F-4D97-AF65-F5344CB8AC3E}">
        <p14:creationId xmlns:p14="http://schemas.microsoft.com/office/powerpoint/2010/main" val="432855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artificial neural network (ANN)</a:t>
            </a:r>
          </a:p>
        </p:txBody>
      </p:sp>
      <p:grpSp>
        <p:nvGrpSpPr>
          <p:cNvPr id="9" name="Group 8"/>
          <p:cNvGrpSpPr/>
          <p:nvPr/>
        </p:nvGrpSpPr>
        <p:grpSpPr>
          <a:xfrm>
            <a:off x="1722506" y="2129589"/>
            <a:ext cx="2576623" cy="1179095"/>
            <a:chOff x="3312867" y="1299411"/>
            <a:chExt cx="3996394" cy="1828800"/>
          </a:xfrm>
        </p:grpSpPr>
        <p:sp>
          <p:nvSpPr>
            <p:cNvPr id="4" name="Oval 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4" idx="6"/>
              <a:endCxn id="14" idx="2"/>
            </p:cNvCxnSpPr>
            <p:nvPr/>
          </p:nvCxnSpPr>
          <p:spPr>
            <a:xfrm flipV="1">
              <a:off x="5141667" y="2213810"/>
              <a:ext cx="2167594"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1743771" y="4110789"/>
            <a:ext cx="2555358" cy="1179095"/>
            <a:chOff x="3312867" y="1299411"/>
            <a:chExt cx="3963412" cy="1828800"/>
          </a:xfrm>
        </p:grpSpPr>
        <p:sp>
          <p:nvSpPr>
            <p:cNvPr id="11" name="Oval 10"/>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11" idx="6"/>
              <a:endCxn id="17" idx="2"/>
            </p:cNvCxnSpPr>
            <p:nvPr/>
          </p:nvCxnSpPr>
          <p:spPr>
            <a:xfrm flipV="1">
              <a:off x="5141667" y="2213810"/>
              <a:ext cx="2134612"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4299129" y="2129588"/>
            <a:ext cx="2576623" cy="1458341"/>
            <a:chOff x="3312867" y="1299411"/>
            <a:chExt cx="3996394" cy="2261916"/>
          </a:xfrm>
        </p:grpSpPr>
        <p:sp>
          <p:nvSpPr>
            <p:cNvPr id="14" name="Oval 1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stCxn id="14" idx="6"/>
              <a:endCxn id="26" idx="2"/>
            </p:cNvCxnSpPr>
            <p:nvPr/>
          </p:nvCxnSpPr>
          <p:spPr>
            <a:xfrm>
              <a:off x="5141667" y="2213812"/>
              <a:ext cx="2167594" cy="1347515"/>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299129" y="3587929"/>
            <a:ext cx="2576623" cy="1701954"/>
            <a:chOff x="3312867" y="488446"/>
            <a:chExt cx="3996394" cy="2639765"/>
          </a:xfrm>
        </p:grpSpPr>
        <p:sp>
          <p:nvSpPr>
            <p:cNvPr id="17" name="Oval 16"/>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7" idx="6"/>
              <a:endCxn id="26" idx="2"/>
            </p:cNvCxnSpPr>
            <p:nvPr/>
          </p:nvCxnSpPr>
          <p:spPr>
            <a:xfrm flipV="1">
              <a:off x="5141667" y="488446"/>
              <a:ext cx="2167594" cy="17253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a:stCxn id="4" idx="6"/>
            <a:endCxn id="17" idx="2"/>
          </p:cNvCxnSpPr>
          <p:nvPr/>
        </p:nvCxnSpPr>
        <p:spPr>
          <a:xfrm>
            <a:off x="2901601" y="2719137"/>
            <a:ext cx="1397528" cy="1981199"/>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1" idx="6"/>
            <a:endCxn id="14" idx="2"/>
          </p:cNvCxnSpPr>
          <p:nvPr/>
        </p:nvCxnSpPr>
        <p:spPr>
          <a:xfrm flipV="1">
            <a:off x="2922866" y="2719136"/>
            <a:ext cx="1376263" cy="198120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26" name="Oval 25"/>
          <p:cNvSpPr>
            <a:spLocks noChangeAspect="1"/>
          </p:cNvSpPr>
          <p:nvPr/>
        </p:nvSpPr>
        <p:spPr>
          <a:xfrm>
            <a:off x="6875752" y="299838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p:cNvSpPr txBox="1"/>
              <p:nvPr/>
            </p:nvSpPr>
            <p:spPr>
              <a:xfrm>
                <a:off x="1985387" y="254442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1985387" y="2544425"/>
                <a:ext cx="695861" cy="276999"/>
              </a:xfrm>
              <a:prstGeom prst="rect">
                <a:avLst/>
              </a:prstGeom>
              <a:blipFill rotWithShape="0">
                <a:blip r:embed="rId3"/>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755677" y="4561835"/>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755677" y="4561835"/>
                <a:ext cx="113401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7122253" y="3409635"/>
                <a:ext cx="686092" cy="2847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𝑌</m:t>
                          </m:r>
                        </m:e>
                      </m:acc>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7122253" y="3409635"/>
                <a:ext cx="686092" cy="284758"/>
              </a:xfrm>
              <a:prstGeom prst="rect">
                <a:avLst/>
              </a:prstGeom>
              <a:blipFill rotWithShape="0">
                <a:blip r:embed="rId5"/>
                <a:stretch>
                  <a:fillRect t="-23404" r="-8850"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6"/>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2</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7"/>
                <a:stretch>
                  <a:fillRect b="-17778"/>
                </a:stretch>
              </a:blipFill>
            </p:spPr>
            <p:txBody>
              <a:bodyPr/>
              <a:lstStyle/>
              <a:p>
                <a:r>
                  <a:rPr lang="en-US">
                    <a:noFill/>
                  </a:rPr>
                  <a:t> </a:t>
                </a:r>
              </a:p>
            </p:txBody>
          </p:sp>
        </mc:Fallback>
      </mc:AlternateContent>
      <p:sp>
        <p:nvSpPr>
          <p:cNvPr id="44" name="TextBox 43"/>
          <p:cNvSpPr txBox="1"/>
          <p:nvPr/>
        </p:nvSpPr>
        <p:spPr>
          <a:xfrm>
            <a:off x="1522530" y="1327484"/>
            <a:ext cx="1621574" cy="369332"/>
          </a:xfrm>
          <a:prstGeom prst="rect">
            <a:avLst/>
          </a:prstGeom>
          <a:noFill/>
        </p:spPr>
        <p:txBody>
          <a:bodyPr wrap="square" lIns="0" tIns="0" rIns="0" bIns="0" rtlCol="0">
            <a:spAutoFit/>
          </a:bodyPr>
          <a:lstStyle/>
          <a:p>
            <a:r>
              <a:rPr lang="en-US" sz="2400" dirty="0">
                <a:latin typeface="Karla" charset="0"/>
                <a:ea typeface="Karla" charset="0"/>
                <a:cs typeface="Karla" charset="0"/>
              </a:rPr>
              <a:t>Input layer </a:t>
            </a:r>
          </a:p>
        </p:txBody>
      </p:sp>
      <p:sp>
        <p:nvSpPr>
          <p:cNvPr id="45" name="TextBox 44"/>
          <p:cNvSpPr txBox="1"/>
          <p:nvPr/>
        </p:nvSpPr>
        <p:spPr>
          <a:xfrm>
            <a:off x="3925600" y="1369426"/>
            <a:ext cx="1926152" cy="369332"/>
          </a:xfrm>
          <a:prstGeom prst="rect">
            <a:avLst/>
          </a:prstGeom>
          <a:noFill/>
        </p:spPr>
        <p:txBody>
          <a:bodyPr wrap="square" lIns="0" tIns="0" rIns="0" bIns="0" rtlCol="0">
            <a:spAutoFit/>
          </a:bodyPr>
          <a:lstStyle/>
          <a:p>
            <a:r>
              <a:rPr lang="en-US" sz="2400" dirty="0">
                <a:latin typeface="Karla" charset="0"/>
                <a:ea typeface="Karla" charset="0"/>
                <a:cs typeface="Karla" charset="0"/>
              </a:rPr>
              <a:t>hidden layer </a:t>
            </a:r>
          </a:p>
        </p:txBody>
      </p:sp>
      <p:sp>
        <p:nvSpPr>
          <p:cNvPr id="46" name="TextBox 45"/>
          <p:cNvSpPr txBox="1"/>
          <p:nvPr/>
        </p:nvSpPr>
        <p:spPr>
          <a:xfrm>
            <a:off x="6633248" y="1369426"/>
            <a:ext cx="1966961" cy="369332"/>
          </a:xfrm>
          <a:prstGeom prst="rect">
            <a:avLst/>
          </a:prstGeom>
          <a:noFill/>
        </p:spPr>
        <p:txBody>
          <a:bodyPr wrap="square" lIns="0" tIns="0" rIns="0" bIns="0" rtlCol="0">
            <a:spAutoFit/>
          </a:bodyPr>
          <a:lstStyle/>
          <a:p>
            <a:r>
              <a:rPr lang="en-US" sz="2400" dirty="0">
                <a:latin typeface="Karla" charset="0"/>
                <a:ea typeface="Karla" charset="0"/>
                <a:cs typeface="Karla" charset="0"/>
              </a:rPr>
              <a:t>output layer </a:t>
            </a:r>
          </a:p>
        </p:txBody>
      </p:sp>
      <mc:AlternateContent xmlns:mc="http://schemas.openxmlformats.org/markup-compatibility/2006" xmlns:a14="http://schemas.microsoft.com/office/drawing/2010/main">
        <mc:Choice Requires="a14">
          <p:sp>
            <p:nvSpPr>
              <p:cNvPr id="47" name="TextBox 46"/>
              <p:cNvSpPr txBox="1"/>
              <p:nvPr/>
            </p:nvSpPr>
            <p:spPr>
              <a:xfrm>
                <a:off x="5478224" y="2085741"/>
                <a:ext cx="3711554" cy="557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𝑧</m:t>
                          </m:r>
                        </m:e>
                        <m:sub>
                          <m:r>
                            <a:rPr lang="en-US" b="0" i="1" smtClean="0">
                              <a:latin typeface="Cambria Math" charset="0"/>
                            </a:rPr>
                            <m:t>1</m:t>
                          </m:r>
                        </m:sub>
                      </m:sSub>
                      <m:r>
                        <a:rPr lang="en-US" b="0" i="1" smtClean="0">
                          <a:latin typeface="Cambria Math" charset="0"/>
                        </a:rPr>
                        <m:t>=</m:t>
                      </m:r>
                      <m:sSubSup>
                        <m:sSubSupPr>
                          <m:ctrlPr>
                            <a:rPr lang="en-US" b="0" i="1" smtClean="0">
                              <a:latin typeface="Cambria Math" charset="0"/>
                            </a:rPr>
                          </m:ctrlPr>
                        </m:sSubSupPr>
                        <m:e>
                          <m:r>
                            <a:rPr lang="en-US" b="0" i="1" smtClean="0">
                              <a:latin typeface="Cambria Math" charset="0"/>
                            </a:rPr>
                            <m:t>𝑊</m:t>
                          </m:r>
                        </m:e>
                        <m:sub>
                          <m:r>
                            <a:rPr lang="en-US" b="0" i="1" smtClean="0">
                              <a:latin typeface="Cambria Math" charset="0"/>
                            </a:rPr>
                            <m:t>1</m:t>
                          </m:r>
                        </m:sub>
                        <m:sup>
                          <m:r>
                            <a:rPr lang="en-US" b="0" i="1" smtClean="0">
                              <a:latin typeface="Cambria Math" charset="0"/>
                            </a:rPr>
                            <m:t>𝑇</m:t>
                          </m:r>
                        </m:sup>
                      </m:sSubSup>
                      <m:r>
                        <a:rPr lang="en-US" b="0" i="1" smtClean="0">
                          <a:latin typeface="Cambria Math" charset="0"/>
                        </a:rPr>
                        <m:t>𝑋</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11</m:t>
                          </m:r>
                        </m:sub>
                      </m:sSub>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12</m:t>
                          </m:r>
                        </m:sub>
                      </m:sSub>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2</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10</m:t>
                          </m:r>
                        </m:sub>
                      </m:sSub>
                    </m:oMath>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r>
                        <a:rPr lang="en-US" b="0" i="1" smtClean="0">
                          <a:latin typeface="Cambria Math" charset="0"/>
                        </a:rPr>
                        <m:t>=</m:t>
                      </m:r>
                      <m:r>
                        <a:rPr lang="en-US" b="0" i="1" smtClean="0">
                          <a:latin typeface="Cambria Math" charset="0"/>
                        </a:rPr>
                        <m:t>𝑓</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𝑧</m:t>
                          </m:r>
                        </m:e>
                        <m:sub>
                          <m:r>
                            <a:rPr lang="en-US" b="0" i="1" smtClean="0">
                              <a:latin typeface="Cambria Math" charset="0"/>
                            </a:rPr>
                            <m:t>1</m:t>
                          </m:r>
                        </m:sub>
                      </m:sSub>
                      <m:r>
                        <a:rPr lang="en-US" b="0" i="1" smtClean="0">
                          <a:latin typeface="Cambria Math" charset="0"/>
                        </a:rPr>
                        <m:t>)</m:t>
                      </m:r>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5478224" y="2085741"/>
                <a:ext cx="3711554" cy="557332"/>
              </a:xfrm>
              <a:prstGeom prst="rect">
                <a:avLst/>
              </a:prstGeom>
              <a:blipFill rotWithShape="0">
                <a:blip r:embed="rId8"/>
                <a:stretch>
                  <a:fillRect b="-163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5478224" y="4978955"/>
                <a:ext cx="3711554" cy="8348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𝑧</m:t>
                          </m:r>
                        </m:e>
                        <m:sub>
                          <m:r>
                            <a:rPr lang="en-US" b="0" i="1" smtClean="0">
                              <a:latin typeface="Cambria Math" charset="0"/>
                            </a:rPr>
                            <m:t>2</m:t>
                          </m:r>
                        </m:sub>
                      </m:sSub>
                      <m:r>
                        <a:rPr lang="en-US" b="0" i="1" smtClean="0">
                          <a:latin typeface="Cambria Math" charset="0"/>
                        </a:rPr>
                        <m:t>=</m:t>
                      </m:r>
                      <m:sSubSup>
                        <m:sSubSupPr>
                          <m:ctrlPr>
                            <a:rPr lang="en-US" b="0" i="1" smtClean="0">
                              <a:latin typeface="Cambria Math" charset="0"/>
                            </a:rPr>
                          </m:ctrlPr>
                        </m:sSubSupPr>
                        <m:e>
                          <m:r>
                            <a:rPr lang="en-US" b="0" i="1" smtClean="0">
                              <a:latin typeface="Cambria Math" charset="0"/>
                            </a:rPr>
                            <m:t>𝑊</m:t>
                          </m:r>
                        </m:e>
                        <m:sub>
                          <m:r>
                            <a:rPr lang="en-US" b="0" i="1" smtClean="0">
                              <a:latin typeface="Cambria Math" charset="0"/>
                            </a:rPr>
                            <m:t>2</m:t>
                          </m:r>
                        </m:sub>
                        <m:sup>
                          <m:r>
                            <a:rPr lang="en-US" b="0" i="1" smtClean="0">
                              <a:latin typeface="Cambria Math" charset="0"/>
                            </a:rPr>
                            <m:t>𝑇</m:t>
                          </m:r>
                        </m:sup>
                      </m:sSubSup>
                      <m:r>
                        <a:rPr lang="en-US" b="0" i="1" smtClean="0">
                          <a:latin typeface="Cambria Math" charset="0"/>
                        </a:rPr>
                        <m:t>𝑋</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21</m:t>
                          </m:r>
                        </m:sub>
                      </m:sSub>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22</m:t>
                          </m:r>
                        </m:sub>
                      </m:sSub>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2</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20</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b="0" i="1" smtClean="0">
                              <a:latin typeface="Cambria Math" charset="0"/>
                            </a:rPr>
                          </m:ctrlPr>
                        </m:sSubPr>
                        <m:e>
                          <m:r>
                            <a:rPr lang="en-US" b="0" i="1" smtClean="0">
                              <a:latin typeface="Cambria Math" charset="0"/>
                            </a:rPr>
                            <m:t>  </m:t>
                          </m:r>
                          <m:r>
                            <m:rPr>
                              <m:sty m:val="p"/>
                            </m:rPr>
                            <a:rPr lang="en-US" i="1" smtClean="0">
                              <a:latin typeface="Cambria Math" charset="0"/>
                            </a:rPr>
                            <m:t>h</m:t>
                          </m:r>
                        </m:e>
                        <m:sub>
                          <m:r>
                            <a:rPr lang="en-US" b="0" i="1" smtClean="0">
                              <a:latin typeface="Cambria Math" charset="0"/>
                            </a:rPr>
                            <m:t>2</m:t>
                          </m:r>
                        </m:sub>
                      </m:sSub>
                      <m:r>
                        <a:rPr lang="en-US" i="1">
                          <a:latin typeface="Cambria Math" charset="0"/>
                        </a:rPr>
                        <m:t>=</m:t>
                      </m:r>
                      <m:r>
                        <a:rPr lang="en-US" i="1">
                          <a:latin typeface="Cambria Math" charset="0"/>
                        </a:rPr>
                        <m:t>𝑓</m:t>
                      </m:r>
                      <m:r>
                        <a:rPr lang="en-US" i="1">
                          <a:latin typeface="Cambria Math" charset="0"/>
                        </a:rPr>
                        <m:t>(</m:t>
                      </m:r>
                      <m:sSub>
                        <m:sSubPr>
                          <m:ctrlPr>
                            <a:rPr lang="en-US" i="1">
                              <a:latin typeface="Cambria Math" charset="0"/>
                            </a:rPr>
                          </m:ctrlPr>
                        </m:sSubPr>
                        <m:e>
                          <m:r>
                            <a:rPr lang="en-US" i="1">
                              <a:latin typeface="Cambria Math" charset="0"/>
                            </a:rPr>
                            <m:t>𝑧</m:t>
                          </m:r>
                        </m:e>
                        <m:sub>
                          <m:r>
                            <a:rPr lang="en-US" b="0" i="1" smtClean="0">
                              <a:latin typeface="Cambria Math" charset="0"/>
                            </a:rPr>
                            <m:t>2</m:t>
                          </m:r>
                        </m:sub>
                      </m:sSub>
                      <m:r>
                        <a:rPr lang="en-US" i="1">
                          <a:latin typeface="Cambria Math" charset="0"/>
                        </a:rPr>
                        <m:t>)</m:t>
                      </m:r>
                    </m:oMath>
                  </m:oMathPara>
                </a14:m>
                <a:endParaRPr lang="en-US" dirty="0"/>
              </a:p>
              <a:p>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5478224" y="4978955"/>
                <a:ext cx="3711554" cy="834844"/>
              </a:xfrm>
              <a:prstGeom prst="rect">
                <a:avLst/>
              </a:prstGeom>
              <a:blipFill rotWithShape="0">
                <a:blip r:embed="rId9"/>
                <a:stretch>
                  <a:fillRect l="-3284" t="-14599" b="-25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8257163" y="3386157"/>
                <a:ext cx="1500780" cy="2844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𝑌</m:t>
                          </m:r>
                        </m:e>
                      </m:acc>
                      <m:r>
                        <a:rPr lang="en-US" b="0" i="1" smtClean="0">
                          <a:latin typeface="Cambria Math" charset="0"/>
                        </a:rPr>
                        <m:t>=</m:t>
                      </m:r>
                      <m:r>
                        <a:rPr lang="en-US" b="0" i="1" smtClean="0">
                          <a:latin typeface="Cambria Math" charset="0"/>
                        </a:rPr>
                        <m:t>𝑔</m:t>
                      </m:r>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r>
                        <a:rPr lang="en-US" b="0" i="1" smtClean="0">
                          <a:latin typeface="Cambria Math" charset="0"/>
                        </a:rPr>
                        <m:t>)</m:t>
                      </m:r>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8257163" y="3386157"/>
                <a:ext cx="1500780" cy="284437"/>
              </a:xfrm>
              <a:prstGeom prst="rect">
                <a:avLst/>
              </a:prstGeom>
              <a:blipFill rotWithShape="0">
                <a:blip r:embed="rId10"/>
                <a:stretch>
                  <a:fillRect t="-23404" r="-2033" b="-34043"/>
                </a:stretch>
              </a:blipFill>
            </p:spPr>
            <p:txBody>
              <a:bodyPr/>
              <a:lstStyle/>
              <a:p>
                <a:r>
                  <a:rPr lang="en-US">
                    <a:noFill/>
                  </a:rPr>
                  <a:t> </a:t>
                </a:r>
              </a:p>
            </p:txBody>
          </p:sp>
        </mc:Fallback>
      </mc:AlternateContent>
      <p:sp>
        <p:nvSpPr>
          <p:cNvPr id="51" name="TextBox 50"/>
          <p:cNvSpPr txBox="1"/>
          <p:nvPr/>
        </p:nvSpPr>
        <p:spPr>
          <a:xfrm>
            <a:off x="8160205" y="4095303"/>
            <a:ext cx="1694695" cy="369332"/>
          </a:xfrm>
          <a:prstGeom prst="rect">
            <a:avLst/>
          </a:prstGeom>
          <a:solidFill>
            <a:schemeClr val="accent1">
              <a:lumMod val="40000"/>
              <a:lumOff val="60000"/>
            </a:schemeClr>
          </a:solidFill>
        </p:spPr>
        <p:txBody>
          <a:bodyPr wrap="none" rtlCol="0">
            <a:spAutoFit/>
          </a:bodyPr>
          <a:lstStyle/>
          <a:p>
            <a:r>
              <a:rPr lang="en-US" dirty="0"/>
              <a:t>Output function</a:t>
            </a:r>
          </a:p>
        </p:txBody>
      </p:sp>
      <p:cxnSp>
        <p:nvCxnSpPr>
          <p:cNvPr id="53" name="Straight Arrow Connector 52"/>
          <p:cNvCxnSpPr/>
          <p:nvPr/>
        </p:nvCxnSpPr>
        <p:spPr>
          <a:xfrm flipH="1" flipV="1">
            <a:off x="8843543" y="3744479"/>
            <a:ext cx="0" cy="35082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p:cNvSpPr txBox="1"/>
              <p:nvPr/>
            </p:nvSpPr>
            <p:spPr>
              <a:xfrm>
                <a:off x="10215154" y="3375907"/>
                <a:ext cx="1500780" cy="2844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r>
                        <a:rPr lang="en-US" b="0" i="1" smtClean="0">
                          <a:latin typeface="Cambria Math" charset="0"/>
                        </a:rPr>
                        <m:t>=</m:t>
                      </m:r>
                      <m:r>
                        <a:rPr lang="en-US" b="0" i="1" smtClean="0">
                          <a:latin typeface="Cambria Math" charset="0"/>
                        </a:rPr>
                        <m:t>ℒ</m:t>
                      </m:r>
                      <m:r>
                        <a:rPr lang="en-US" b="0" i="1" smtClean="0">
                          <a:latin typeface="Cambria Math" charset="0"/>
                        </a:rPr>
                        <m:t>(</m:t>
                      </m:r>
                      <m:acc>
                        <m:accPr>
                          <m:chr m:val="̂"/>
                          <m:ctrlPr>
                            <a:rPr lang="en-US" i="1">
                              <a:latin typeface="Cambria Math" charset="0"/>
                            </a:rPr>
                          </m:ctrlPr>
                        </m:accPr>
                        <m:e>
                          <m:r>
                            <a:rPr lang="en-US" i="1">
                              <a:latin typeface="Cambria Math" charset="0"/>
                            </a:rPr>
                            <m:t>𝑌</m:t>
                          </m:r>
                        </m:e>
                      </m:acc>
                      <m:r>
                        <a:rPr lang="en-US" b="0" i="0" smtClean="0">
                          <a:latin typeface="Cambria Math" charset="0"/>
                        </a:rPr>
                        <m:t>,</m:t>
                      </m:r>
                      <m:r>
                        <a:rPr lang="en-US" b="0" i="1" smtClean="0">
                          <a:latin typeface="Cambria Math" charset="0"/>
                        </a:rPr>
                        <m:t>𝑌</m:t>
                      </m:r>
                      <m:r>
                        <a:rPr lang="en-US" b="0" i="0" smtClean="0">
                          <a:latin typeface="Cambria Math" charset="0"/>
                        </a:rPr>
                        <m:t>)</m:t>
                      </m:r>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10215154" y="3375907"/>
                <a:ext cx="1500780" cy="284437"/>
              </a:xfrm>
              <a:prstGeom prst="rect">
                <a:avLst/>
              </a:prstGeom>
              <a:blipFill rotWithShape="0">
                <a:blip r:embed="rId11"/>
                <a:stretch>
                  <a:fillRect t="-26087" b="-36957"/>
                </a:stretch>
              </a:blipFill>
            </p:spPr>
            <p:txBody>
              <a:bodyPr/>
              <a:lstStyle/>
              <a:p>
                <a:r>
                  <a:rPr lang="en-US">
                    <a:noFill/>
                  </a:rPr>
                  <a:t> </a:t>
                </a:r>
              </a:p>
            </p:txBody>
          </p:sp>
        </mc:Fallback>
      </mc:AlternateContent>
      <p:cxnSp>
        <p:nvCxnSpPr>
          <p:cNvPr id="56" name="Straight Arrow Connector 55"/>
          <p:cNvCxnSpPr/>
          <p:nvPr/>
        </p:nvCxnSpPr>
        <p:spPr>
          <a:xfrm flipV="1">
            <a:off x="9797132" y="3528375"/>
            <a:ext cx="457211" cy="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9993485" y="4090880"/>
            <a:ext cx="1422184" cy="369332"/>
          </a:xfrm>
          <a:prstGeom prst="rect">
            <a:avLst/>
          </a:prstGeom>
          <a:solidFill>
            <a:schemeClr val="accent1">
              <a:lumMod val="40000"/>
              <a:lumOff val="60000"/>
            </a:schemeClr>
          </a:solidFill>
        </p:spPr>
        <p:txBody>
          <a:bodyPr wrap="none" rtlCol="0">
            <a:spAutoFit/>
          </a:bodyPr>
          <a:lstStyle/>
          <a:p>
            <a:r>
              <a:rPr lang="en-US"/>
              <a:t>Loss function</a:t>
            </a:r>
            <a:endParaRPr lang="en-US" dirty="0"/>
          </a:p>
        </p:txBody>
      </p:sp>
      <p:cxnSp>
        <p:nvCxnSpPr>
          <p:cNvPr id="63" name="Straight Arrow Connector 62"/>
          <p:cNvCxnSpPr/>
          <p:nvPr/>
        </p:nvCxnSpPr>
        <p:spPr>
          <a:xfrm flipH="1" flipV="1">
            <a:off x="10704577" y="3740055"/>
            <a:ext cx="0" cy="35082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1755677" y="5812742"/>
            <a:ext cx="10012151"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will talk later about the choice of the output layer and the loss function. </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60784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P spid="50" grpId="0"/>
      <p:bldP spid="51" grpId="0" animBg="1"/>
      <p:bldP spid="55" grpId="0"/>
      <p:bldP spid="62" grpId="0" animBg="1"/>
      <p:bldP spid="6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NEXT LECTURE</a:t>
            </a:r>
            <a:endParaRPr lang="en-US" dirty="0" smtClean="0"/>
          </a:p>
          <a:p>
            <a:endParaRPr lang="en-US" dirty="0"/>
          </a:p>
          <a:p>
            <a:r>
              <a:rPr lang="en-US" dirty="0" smtClean="0"/>
              <a:t>There are many alternative methods which address how to set or adjust the learning rate, using the derivative or second derivatives and or the momentum. To be discussed in the next lectures on NN.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80</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4"/>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5">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64727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derive the derivatives.</a:t>
            </a:r>
          </a:p>
          <a:p>
            <a:pPr marL="342900" indent="-342900">
              <a:spcAft>
                <a:spcPts val="2400"/>
              </a:spcAft>
              <a:buFont typeface="Arial" charset="0"/>
              <a:buChar char="•"/>
            </a:pPr>
            <a:r>
              <a:rPr lang="en-US" strike="sngStrike" dirty="0">
                <a:latin typeface="Karla" charset="0"/>
                <a:ea typeface="Karla" charset="0"/>
                <a:cs typeface="Karla" charset="0"/>
              </a:rPr>
              <a:t>We need to know what is the learning </a:t>
            </a:r>
            <a:r>
              <a:rPr lang="en-US" strike="sngStrike" dirty="0" smtClean="0">
                <a:latin typeface="Karla" charset="0"/>
                <a:ea typeface="Karla" charset="0"/>
                <a:cs typeface="Karla" charset="0"/>
              </a:rPr>
              <a:t>rate or how to set it. </a:t>
            </a:r>
          </a:p>
          <a:p>
            <a:pPr marL="342900" indent="-342900">
              <a:spcAft>
                <a:spcPts val="2400"/>
              </a:spcAft>
              <a:buFont typeface="Arial" charset="0"/>
              <a:buChar char="•"/>
            </a:pPr>
            <a:r>
              <a:rPr lang="en-US" strike="sngStrike" dirty="0" smtClean="0">
                <a:latin typeface="Karla" charset="0"/>
                <a:ea typeface="Karla" charset="0"/>
                <a:cs typeface="Karla" charset="0"/>
              </a:rPr>
              <a:t>We need to avoid local minima.</a:t>
            </a:r>
            <a:endParaRPr lang="en-US" strike="sngStrike" dirty="0">
              <a:latin typeface="Karla" charset="0"/>
              <a:ea typeface="Karla" charset="0"/>
              <a:cs typeface="Karla" charset="0"/>
            </a:endParaRPr>
          </a:p>
          <a:p>
            <a:pPr marL="342900" indent="-342900">
              <a:spcAft>
                <a:spcPts val="2400"/>
              </a:spcAft>
              <a:buFont typeface="Arial" charset="0"/>
              <a:buChar char="•"/>
            </a:pPr>
            <a:r>
              <a:rPr lang="en-US" strike="sngStrike" dirty="0" smtClean="0">
                <a:latin typeface="Karla" charset="0"/>
                <a:ea typeface="Karla" charset="0"/>
                <a:cs typeface="Karla" charset="0"/>
              </a:rPr>
              <a:t>Finally, the full likelihood function includes summing up all individual ‘</a:t>
            </a:r>
            <a:r>
              <a:rPr lang="en-US" i="1" strike="sngStrike" dirty="0" smtClean="0">
                <a:latin typeface="Karla" charset="0"/>
                <a:ea typeface="Karla" charset="0"/>
                <a:cs typeface="Karla" charset="0"/>
              </a:rPr>
              <a:t>errors’. </a:t>
            </a:r>
            <a:r>
              <a:rPr lang="en-US" strike="sngStrike" dirty="0" smtClean="0">
                <a:latin typeface="Karla" charset="0"/>
                <a:ea typeface="Karla" charset="0"/>
                <a:cs typeface="Karla" charset="0"/>
              </a:rPr>
              <a:t>Unless you are a statistician, this can be hundreds of thousands of examples. </a:t>
            </a:r>
            <a:endParaRPr lang="en-US" i="1" strike="sngStrike"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81</a:t>
            </a:fld>
            <a:endParaRPr lang="en-US"/>
          </a:p>
        </p:txBody>
      </p:sp>
    </p:spTree>
    <p:extLst>
      <p:ext uri="{BB962C8B-B14F-4D97-AF65-F5344CB8AC3E}">
        <p14:creationId xmlns:p14="http://schemas.microsoft.com/office/powerpoint/2010/main" val="58858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b="1" dirty="0" smtClean="0">
                <a:latin typeface="Karla" charset="0"/>
                <a:ea typeface="Karla" charset="0"/>
                <a:cs typeface="Karla" charset="0"/>
              </a:rPr>
              <a:t>We still need to derive the derivatives.</a:t>
            </a:r>
          </a:p>
          <a:p>
            <a:pPr marL="342900" indent="-342900">
              <a:spcAft>
                <a:spcPts val="2400"/>
              </a:spcAft>
              <a:buFont typeface="Arial" charset="0"/>
              <a:buChar char="•"/>
            </a:pPr>
            <a:r>
              <a:rPr lang="en-US" strike="sngStrike" dirty="0">
                <a:latin typeface="Karla" charset="0"/>
                <a:ea typeface="Karla" charset="0"/>
                <a:cs typeface="Karla" charset="0"/>
              </a:rPr>
              <a:t>We need to know what is the learning </a:t>
            </a:r>
            <a:r>
              <a:rPr lang="en-US" strike="sngStrike" dirty="0" smtClean="0">
                <a:latin typeface="Karla" charset="0"/>
                <a:ea typeface="Karla" charset="0"/>
                <a:cs typeface="Karla" charset="0"/>
              </a:rPr>
              <a:t>rate or how to set it. </a:t>
            </a:r>
          </a:p>
          <a:p>
            <a:pPr marL="342900" indent="-342900">
              <a:spcAft>
                <a:spcPts val="2400"/>
              </a:spcAft>
              <a:buFont typeface="Arial" charset="0"/>
              <a:buChar char="•"/>
            </a:pPr>
            <a:r>
              <a:rPr lang="en-US" strike="sngStrike" dirty="0" smtClean="0">
                <a:latin typeface="Karla" charset="0"/>
                <a:ea typeface="Karla" charset="0"/>
                <a:cs typeface="Karla" charset="0"/>
              </a:rPr>
              <a:t>We need to avoid local minima.</a:t>
            </a:r>
            <a:endParaRPr lang="en-US" strike="sngStrike" dirty="0">
              <a:latin typeface="Karla" charset="0"/>
              <a:ea typeface="Karla" charset="0"/>
              <a:cs typeface="Karla" charset="0"/>
            </a:endParaRPr>
          </a:p>
          <a:p>
            <a:pPr marL="342900" indent="-342900">
              <a:spcAft>
                <a:spcPts val="2400"/>
              </a:spcAft>
              <a:buFont typeface="Arial" charset="0"/>
              <a:buChar char="•"/>
            </a:pPr>
            <a:r>
              <a:rPr lang="en-US" strike="sngStrike" dirty="0" smtClean="0">
                <a:latin typeface="Karla" charset="0"/>
                <a:ea typeface="Karla" charset="0"/>
                <a:cs typeface="Karla" charset="0"/>
              </a:rPr>
              <a:t>Finally, the full likelihood function includes summing up all individual ‘</a:t>
            </a:r>
            <a:r>
              <a:rPr lang="en-US" i="1" strike="sngStrike" dirty="0" smtClean="0">
                <a:latin typeface="Karla" charset="0"/>
                <a:ea typeface="Karla" charset="0"/>
                <a:cs typeface="Karla" charset="0"/>
              </a:rPr>
              <a:t>errors’. </a:t>
            </a:r>
            <a:r>
              <a:rPr lang="en-US" strike="sngStrike" dirty="0" smtClean="0">
                <a:latin typeface="Karla" charset="0"/>
                <a:ea typeface="Karla" charset="0"/>
                <a:cs typeface="Karla" charset="0"/>
              </a:rPr>
              <a:t>Unless you are a statistician, this can be hundreds of thousands of examples. </a:t>
            </a:r>
            <a:endParaRPr lang="en-US" i="1" strike="sngStrike"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82</a:t>
            </a:fld>
            <a:endParaRPr lang="en-US"/>
          </a:p>
        </p:txBody>
      </p:sp>
    </p:spTree>
    <p:extLst>
      <p:ext uri="{BB962C8B-B14F-4D97-AF65-F5344CB8AC3E}">
        <p14:creationId xmlns:p14="http://schemas.microsoft.com/office/powerpoint/2010/main" val="37960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Feed Forward Artificial Neural Networks				</a:t>
            </a:r>
          </a:p>
        </p:txBody>
      </p:sp>
      <p:sp>
        <p:nvSpPr>
          <p:cNvPr id="3" name="Content Placeholder 2"/>
          <p:cNvSpPr>
            <a:spLocks noGrp="1"/>
          </p:cNvSpPr>
          <p:nvPr>
            <p:ph idx="1"/>
          </p:nvPr>
        </p:nvSpPr>
        <p:spPr>
          <a:xfrm>
            <a:off x="1068546" y="983807"/>
            <a:ext cx="10327008" cy="2111143"/>
          </a:xfrm>
        </p:spPr>
        <p:txBody>
          <a:bodyPr/>
          <a:lstStyle/>
          <a:p>
            <a:pPr>
              <a:spcAft>
                <a:spcPts val="1200"/>
              </a:spcAft>
            </a:pPr>
            <a:r>
              <a:rPr lang="en-US" sz="2800" dirty="0"/>
              <a:t>Anatomy of a NN</a:t>
            </a:r>
          </a:p>
          <a:p>
            <a:pPr>
              <a:spcAft>
                <a:spcPts val="1200"/>
              </a:spcAft>
            </a:pPr>
            <a:r>
              <a:rPr lang="en-US" sz="2800" dirty="0"/>
              <a:t>Design choices </a:t>
            </a:r>
          </a:p>
          <a:p>
            <a:pPr lvl="1">
              <a:spcAft>
                <a:spcPts val="1200"/>
              </a:spcAft>
              <a:buFont typeface="Arial" charset="0"/>
              <a:buChar char=""/>
            </a:pPr>
            <a:r>
              <a:rPr lang="en-US" sz="2400" dirty="0"/>
              <a:t>Activation function</a:t>
            </a:r>
            <a:endParaRPr lang="en-US" sz="2400" dirty="0">
              <a:solidFill>
                <a:srgbClr val="0000FF"/>
              </a:solidFill>
            </a:endParaRPr>
          </a:p>
          <a:p>
            <a:pPr lvl="1">
              <a:spcAft>
                <a:spcPts val="1200"/>
              </a:spcAft>
              <a:buFont typeface="Arial" charset="0"/>
              <a:buChar char=""/>
            </a:pPr>
            <a:r>
              <a:rPr lang="en-US" sz="2400" dirty="0">
                <a:solidFill>
                  <a:schemeClr val="tx1">
                    <a:lumMod val="75000"/>
                    <a:lumOff val="25000"/>
                  </a:schemeClr>
                </a:solidFill>
              </a:rPr>
              <a:t>Loss function</a:t>
            </a:r>
          </a:p>
          <a:p>
            <a:pPr lvl="1">
              <a:spcAft>
                <a:spcPts val="1200"/>
              </a:spcAft>
              <a:buFont typeface="Arial" charset="0"/>
              <a:buChar char=""/>
            </a:pPr>
            <a:r>
              <a:rPr lang="en-US" sz="2400" dirty="0"/>
              <a:t>Output units</a:t>
            </a:r>
          </a:p>
          <a:p>
            <a:pPr lvl="1">
              <a:spcAft>
                <a:spcPts val="1200"/>
              </a:spcAft>
              <a:buFont typeface="Arial" charset="0"/>
              <a:buChar char=""/>
            </a:pPr>
            <a:r>
              <a:rPr lang="en-US" sz="2400" dirty="0" smtClean="0"/>
              <a:t>Architecture</a:t>
            </a:r>
          </a:p>
          <a:p>
            <a:pPr indent="-285738">
              <a:spcAft>
                <a:spcPts val="1200"/>
              </a:spcAft>
            </a:pPr>
            <a:r>
              <a:rPr lang="en-US" sz="2800" b="1" dirty="0" smtClean="0"/>
              <a:t>Learning(more next lecture) </a:t>
            </a:r>
          </a:p>
          <a:p>
            <a:pPr indent="-285738">
              <a:spcAft>
                <a:spcPts val="1200"/>
              </a:spcAft>
            </a:pPr>
            <a:r>
              <a:rPr lang="en-US" b="1" dirty="0"/>
              <a:t>	</a:t>
            </a:r>
            <a:r>
              <a:rPr lang="en-US" dirty="0" smtClean="0"/>
              <a:t>Basics ideas of optimizer</a:t>
            </a:r>
            <a:endParaRPr lang="en-US" sz="2800" dirty="0" smtClean="0"/>
          </a:p>
          <a:p>
            <a:pPr>
              <a:spcAft>
                <a:spcPts val="1200"/>
              </a:spcAft>
            </a:pPr>
            <a:r>
              <a:rPr lang="en-US" dirty="0" smtClean="0"/>
              <a:t>	</a:t>
            </a:r>
            <a:r>
              <a:rPr lang="en-US" b="1" dirty="0" err="1" smtClean="0"/>
              <a:t>Backprop</a:t>
            </a:r>
            <a:endParaRPr lang="en-US" b="1" dirty="0"/>
          </a:p>
          <a:p>
            <a:pPr lvl="1">
              <a:spcAft>
                <a:spcPts val="1200"/>
              </a:spcAft>
              <a:buFont typeface="Arial" charset="0"/>
              <a:buChar char=""/>
            </a:pPr>
            <a:endParaRPr lang="en-US" sz="2400" b="1" dirty="0"/>
          </a:p>
          <a:p>
            <a:pPr>
              <a:spcAft>
                <a:spcPts val="1200"/>
              </a:spcAft>
            </a:pPr>
            <a:endParaRPr lang="en-US" sz="2800" dirty="0"/>
          </a:p>
        </p:txBody>
      </p:sp>
    </p:spTree>
    <p:extLst>
      <p:ext uri="{BB962C8B-B14F-4D97-AF65-F5344CB8AC3E}">
        <p14:creationId xmlns:p14="http://schemas.microsoft.com/office/powerpoint/2010/main" val="73598543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Derivatives: Linear </a:t>
            </a:r>
            <a:r>
              <a:rPr lang="en-US" dirty="0"/>
              <a:t>Regression</a:t>
            </a:r>
          </a:p>
        </p:txBody>
      </p:sp>
      <p:sp>
        <p:nvSpPr>
          <p:cNvPr id="9" name="Slide Number Placeholder 8"/>
          <p:cNvSpPr>
            <a:spLocks noGrp="1"/>
          </p:cNvSpPr>
          <p:nvPr>
            <p:ph type="sldNum" sz="quarter" idx="12"/>
          </p:nvPr>
        </p:nvSpPr>
        <p:spPr/>
        <p:txBody>
          <a:bodyPr/>
          <a:lstStyle/>
          <a:p>
            <a:fld id="{74FD6AAA-7C75-FB4B-8EA1-06B22787237D}" type="slidenum">
              <a:rPr lang="en-US" smtClean="0"/>
              <a:t>84</a:t>
            </a:fld>
            <a:endParaRPr lang="en-US"/>
          </a:p>
        </p:txBody>
      </p:sp>
      <p:pic>
        <p:nvPicPr>
          <p:cNvPr id="12" name="Picture 11"/>
          <p:cNvPicPr>
            <a:picLocks noChangeAspect="1"/>
          </p:cNvPicPr>
          <p:nvPr/>
        </p:nvPicPr>
        <p:blipFill>
          <a:blip r:embed="rId3"/>
          <a:stretch>
            <a:fillRect/>
          </a:stretch>
        </p:blipFill>
        <p:spPr>
          <a:xfrm>
            <a:off x="7175869" y="1596803"/>
            <a:ext cx="4292600" cy="2095500"/>
          </a:xfrm>
          <a:prstGeom prst="rect">
            <a:avLst/>
          </a:prstGeom>
        </p:spPr>
      </p:pic>
      <p:pic>
        <p:nvPicPr>
          <p:cNvPr id="15" name="Picture 14"/>
          <p:cNvPicPr>
            <a:picLocks noChangeAspect="1"/>
          </p:cNvPicPr>
          <p:nvPr/>
        </p:nvPicPr>
        <p:blipFill>
          <a:blip r:embed="rId4"/>
          <a:stretch>
            <a:fillRect/>
          </a:stretch>
        </p:blipFill>
        <p:spPr>
          <a:xfrm>
            <a:off x="880718" y="1518084"/>
            <a:ext cx="5016500" cy="1625600"/>
          </a:xfrm>
          <a:prstGeom prst="rect">
            <a:avLst/>
          </a:prstGeom>
        </p:spPr>
      </p:pic>
      <p:pic>
        <p:nvPicPr>
          <p:cNvPr id="18" name="Picture 17"/>
          <p:cNvPicPr>
            <a:picLocks noChangeAspect="1"/>
          </p:cNvPicPr>
          <p:nvPr/>
        </p:nvPicPr>
        <p:blipFill>
          <a:blip r:embed="rId5"/>
          <a:stretch>
            <a:fillRect/>
          </a:stretch>
        </p:blipFill>
        <p:spPr>
          <a:xfrm>
            <a:off x="1623484" y="3289734"/>
            <a:ext cx="5892800" cy="3454400"/>
          </a:xfrm>
          <a:prstGeom prst="rect">
            <a:avLst/>
          </a:prstGeom>
        </p:spPr>
      </p:pic>
      <p:pic>
        <p:nvPicPr>
          <p:cNvPr id="19" name="Picture 18"/>
          <p:cNvPicPr>
            <a:picLocks noChangeAspect="1"/>
          </p:cNvPicPr>
          <p:nvPr/>
        </p:nvPicPr>
        <p:blipFill>
          <a:blip r:embed="rId6"/>
          <a:stretch>
            <a:fillRect/>
          </a:stretch>
        </p:blipFill>
        <p:spPr>
          <a:xfrm>
            <a:off x="4017434" y="983807"/>
            <a:ext cx="3251200" cy="673100"/>
          </a:xfrm>
          <a:prstGeom prst="rect">
            <a:avLst/>
          </a:prstGeom>
        </p:spPr>
      </p:pic>
    </p:spTree>
    <p:extLst>
      <p:ext uri="{BB962C8B-B14F-4D97-AF65-F5344CB8AC3E}">
        <p14:creationId xmlns:p14="http://schemas.microsoft.com/office/powerpoint/2010/main" val="63350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Derivatives: Logistic </a:t>
            </a:r>
            <a:r>
              <a:rPr lang="en-US" dirty="0"/>
              <a:t>Regression</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85</a:t>
            </a:fld>
            <a:endParaRPr lang="en-US"/>
          </a:p>
        </p:txBody>
      </p:sp>
      <p:sp>
        <p:nvSpPr>
          <p:cNvPr id="4" name="TextBox 3"/>
          <p:cNvSpPr txBox="1"/>
          <p:nvPr/>
        </p:nvSpPr>
        <p:spPr>
          <a:xfrm>
            <a:off x="990600" y="1219200"/>
            <a:ext cx="10378162" cy="2246769"/>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Can we do it?</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Wolfram 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b="1" dirty="0" smtClean="0">
                <a:solidFill>
                  <a:schemeClr val="tx1">
                    <a:lumMod val="75000"/>
                    <a:lumOff val="25000"/>
                  </a:schemeClr>
                </a:solidFill>
                <a:latin typeface="Karla" charset="0"/>
                <a:ea typeface="Karla" charset="0"/>
                <a:cs typeface="Karla" charset="0"/>
              </a:rPr>
              <a:t>We need a </a:t>
            </a:r>
            <a:r>
              <a:rPr lang="en-US" sz="2800" b="1" dirty="0" smtClean="0">
                <a:solidFill>
                  <a:schemeClr val="tx1">
                    <a:lumMod val="75000"/>
                    <a:lumOff val="25000"/>
                  </a:schemeClr>
                </a:solidFill>
                <a:latin typeface="Karla" charset="0"/>
                <a:ea typeface="Karla" charset="0"/>
                <a:cs typeface="Karla" charset="0"/>
              </a:rPr>
              <a:t>general formalism </a:t>
            </a:r>
            <a:r>
              <a:rPr lang="en-US" sz="2800" b="1" dirty="0" smtClean="0">
                <a:solidFill>
                  <a:schemeClr val="tx1">
                    <a:lumMod val="75000"/>
                    <a:lumOff val="25000"/>
                  </a:schemeClr>
                </a:solidFill>
                <a:latin typeface="Karla" charset="0"/>
                <a:ea typeface="Karla" charset="0"/>
                <a:cs typeface="Karla" charset="0"/>
              </a:rPr>
              <a:t>to deal with these derivatives</a:t>
            </a:r>
            <a:r>
              <a:rPr lang="en-US" sz="2800" dirty="0" smtClean="0">
                <a:solidFill>
                  <a:schemeClr val="tx1">
                    <a:lumMod val="75000"/>
                    <a:lumOff val="25000"/>
                  </a:schemeClr>
                </a:solidFill>
                <a:latin typeface="Karla" charset="0"/>
                <a:ea typeface="Karla" charset="0"/>
                <a:cs typeface="Karla" charset="0"/>
              </a:rPr>
              <a:t>. </a:t>
            </a:r>
            <a:endParaRPr lang="en-US" sz="2800" dirty="0">
              <a:solidFill>
                <a:schemeClr val="tx1">
                  <a:lumMod val="75000"/>
                  <a:lumOff val="25000"/>
                </a:schemeClr>
              </a:solidFill>
              <a:latin typeface="Karla" charset="0"/>
              <a:ea typeface="Karla" charset="0"/>
              <a:cs typeface="Karla" charset="0"/>
            </a:endParaRPr>
          </a:p>
        </p:txBody>
      </p:sp>
      <p:pic>
        <p:nvPicPr>
          <p:cNvPr id="5" name="Picture 4"/>
          <p:cNvPicPr>
            <a:picLocks noChangeAspect="1"/>
          </p:cNvPicPr>
          <p:nvPr/>
        </p:nvPicPr>
        <p:blipFill>
          <a:blip r:embed="rId3"/>
          <a:stretch>
            <a:fillRect/>
          </a:stretch>
        </p:blipFill>
        <p:spPr>
          <a:xfrm>
            <a:off x="5176910" y="1781633"/>
            <a:ext cx="2032684" cy="792402"/>
          </a:xfrm>
          <a:prstGeom prst="rect">
            <a:avLst/>
          </a:prstGeom>
        </p:spPr>
      </p:pic>
    </p:spTree>
    <p:extLst>
      <p:ext uri="{BB962C8B-B14F-4D97-AF65-F5344CB8AC3E}">
        <p14:creationId xmlns:p14="http://schemas.microsoft.com/office/powerpoint/2010/main" val="167099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Backprop</a:t>
            </a:r>
            <a:r>
              <a:rPr lang="en-US" dirty="0" smtClean="0"/>
              <a:t>: Chain </a:t>
            </a:r>
            <a:r>
              <a:rPr lang="en-US" dirty="0" smtClean="0"/>
              <a:t>Rule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smtClean="0">
                    <a:latin typeface="Karla" charset="0"/>
                    <a:ea typeface="Karla" charset="0"/>
                    <a:cs typeface="Karla" charset="0"/>
                  </a:rPr>
                  <a:t>Chain rule </a:t>
                </a:r>
                <a:r>
                  <a:rPr lang="en-US" sz="2400" dirty="0">
                    <a:latin typeface="Karla" charset="0"/>
                    <a:ea typeface="Karla" charset="0"/>
                    <a:cs typeface="Karla" charset="0"/>
                  </a:rPr>
                  <a:t>for </a:t>
                </a:r>
                <a:r>
                  <a:rPr lang="en-US" sz="2400" dirty="0" smtClean="0">
                    <a:latin typeface="Karla" charset="0"/>
                    <a:ea typeface="Karla" charset="0"/>
                    <a:cs typeface="Karla" charset="0"/>
                  </a:rPr>
                  <a:t>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smtClean="0">
                  <a:latin typeface="Karla" charset="0"/>
                  <a:ea typeface="Karla" charset="0"/>
                  <a:cs typeface="Karla" charset="0"/>
                </a:endParaRPr>
              </a:p>
              <a:p>
                <a:pPr marL="342900" indent="-342900">
                  <a:buFont typeface="Arial" charset="0"/>
                  <a:buChar char="•"/>
                </a:pPr>
                <a:endParaRPr lang="en-US" sz="2400" b="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longer 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4"/>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86</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59722" cy="765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59722" cy="76540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056641" cy="29261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smtClean="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smtClean="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056641" cy="2926122"/>
              </a:xfrm>
              <a:prstGeom prst="rect">
                <a:avLst/>
              </a:prstGeom>
              <a:blipFill rotWithShape="0">
                <a:blip r:embed="rId6"/>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8200" name="Equation" r:id="rId7" imgW="1524000" imgH="469900" progId="Equation.3">
                  <p:embed/>
                </p:oleObj>
              </mc:Choice>
              <mc:Fallback>
                <p:oleObj name="Equation" r:id="rId7" imgW="1524000" imgH="469900" progId="Equation.3">
                  <p:embed/>
                  <p:pic>
                    <p:nvPicPr>
                      <p:cNvPr id="0" name=""/>
                      <p:cNvPicPr/>
                      <p:nvPr/>
                    </p:nvPicPr>
                    <p:blipFill>
                      <a:blip r:embed="rId8"/>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68625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87</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smtClean="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4"/>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smtClean="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5"/>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For logistic regression,  the </a:t>
            </a:r>
            <a:r>
              <a:rPr lang="mr-IN" sz="2400" dirty="0" smtClean="0">
                <a:solidFill>
                  <a:schemeClr val="tx1">
                    <a:lumMod val="75000"/>
                    <a:lumOff val="25000"/>
                  </a:schemeClr>
                </a:solidFill>
                <a:latin typeface="Karla" charset="0"/>
                <a:ea typeface="Karla" charset="0"/>
                <a:cs typeface="Karla" charset="0"/>
              </a:rPr>
              <a:t>–</a:t>
            </a:r>
            <a:r>
              <a:rPr lang="en-US" sz="2400" dirty="0" err="1" smtClean="0">
                <a:solidFill>
                  <a:schemeClr val="tx1">
                    <a:lumMod val="75000"/>
                    <a:lumOff val="25000"/>
                  </a:schemeClr>
                </a:solidFill>
                <a:latin typeface="Karla" charset="0"/>
                <a:ea typeface="Karla" charset="0"/>
                <a:cs typeface="Karla" charset="0"/>
              </a:rPr>
              <a:t>ve</a:t>
            </a:r>
            <a:r>
              <a:rPr lang="en-US" sz="2400" dirty="0" smtClean="0">
                <a:solidFill>
                  <a:schemeClr val="tx1">
                    <a:lumMod val="75000"/>
                    <a:lumOff val="25000"/>
                  </a:schemeClr>
                </a:solidFill>
                <a:latin typeface="Karla" charset="0"/>
                <a:ea typeface="Karla" charset="0"/>
                <a:cs typeface="Karla" charset="0"/>
              </a:rPr>
              <a:t> log of the likelihood is:</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6"/>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To simplify the analysis let us split it into two parts, </a:t>
            </a:r>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So the derivative with respect to </a:t>
            </a:r>
            <a:r>
              <a:rPr lang="en-US" sz="2400" i="1" dirty="0" smtClean="0">
                <a:solidFill>
                  <a:schemeClr val="tx1">
                    <a:lumMod val="75000"/>
                    <a:lumOff val="25000"/>
                  </a:schemeClr>
                </a:solidFill>
                <a:latin typeface="Karla" charset="0"/>
                <a:ea typeface="Karla" charset="0"/>
                <a:cs typeface="Karla" charset="0"/>
              </a:rPr>
              <a:t>W </a:t>
            </a:r>
            <a:r>
              <a:rPr lang="en-US" sz="2400" dirty="0" smtClean="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76300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88</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3"/>
                          <a:stretch>
                            <a:fillRect l="-174" t="-97647" r="-159582" b="-701176"/>
                          </a:stretch>
                        </a:blipFill>
                      </a:tcPr>
                    </a:tc>
                    <a:tc>
                      <a:txBody>
                        <a:bodyPr/>
                        <a:lstStyle/>
                        <a:p>
                          <a:endParaRPr lang="en-US"/>
                        </a:p>
                      </a:txBody>
                      <a:tcPr>
                        <a:blipFill rotWithShape="0">
                          <a:blip r:embed="rId3"/>
                          <a:stretch>
                            <a:fillRect l="-135613" t="-97647" r="-116038" b="-701176"/>
                          </a:stretch>
                        </a:blipFill>
                      </a:tcPr>
                    </a:tc>
                    <a:tc>
                      <a:txBody>
                        <a:bodyPr/>
                        <a:lstStyle/>
                        <a:p>
                          <a:endParaRPr lang="en-US"/>
                        </a:p>
                      </a:txBody>
                      <a:tcPr anchor="ctr">
                        <a:blipFill rotWithShape="0">
                          <a:blip r:embed="rId3"/>
                          <a:stretch>
                            <a:fillRect l="-204713" t="-97647" r="-820" b="-701176"/>
                          </a:stretch>
                        </a:blipFill>
                      </a:tcPr>
                    </a:tc>
                  </a:tr>
                  <a:tr h="551246">
                    <a:tc>
                      <a:txBody>
                        <a:bodyPr/>
                        <a:lstStyle/>
                        <a:p>
                          <a:endParaRPr lang="en-US"/>
                        </a:p>
                      </a:txBody>
                      <a:tcPr anchor="ctr">
                        <a:blipFill rotWithShape="0">
                          <a:blip r:embed="rId3"/>
                          <a:stretch>
                            <a:fillRect l="-174" t="-184615" r="-159582" b="-554945"/>
                          </a:stretch>
                        </a:blipFill>
                      </a:tcPr>
                    </a:tc>
                    <a:tc>
                      <a:txBody>
                        <a:bodyPr/>
                        <a:lstStyle/>
                        <a:p>
                          <a:endParaRPr lang="en-US"/>
                        </a:p>
                      </a:txBody>
                      <a:tcPr>
                        <a:blipFill rotWithShape="0">
                          <a:blip r:embed="rId3"/>
                          <a:stretch>
                            <a:fillRect l="-135613" t="-184615" r="-116038" b="-554945"/>
                          </a:stretch>
                        </a:blipFill>
                      </a:tcPr>
                    </a:tc>
                    <a:tc>
                      <a:txBody>
                        <a:bodyPr/>
                        <a:lstStyle/>
                        <a:p>
                          <a:endParaRPr lang="en-US"/>
                        </a:p>
                      </a:txBody>
                      <a:tcPr anchor="ctr">
                        <a:blipFill rotWithShape="0">
                          <a:blip r:embed="rId3"/>
                          <a:stretch>
                            <a:fillRect l="-204713" t="-184615" r="-820" b="-554945"/>
                          </a:stretch>
                        </a:blipFill>
                      </a:tcPr>
                    </a:tc>
                  </a:tr>
                  <a:tr h="551246">
                    <a:tc>
                      <a:txBody>
                        <a:bodyPr/>
                        <a:lstStyle/>
                        <a:p>
                          <a:endParaRPr lang="en-US"/>
                        </a:p>
                      </a:txBody>
                      <a:tcPr anchor="ctr">
                        <a:blipFill rotWithShape="0">
                          <a:blip r:embed="rId3"/>
                          <a:stretch>
                            <a:fillRect l="-174" t="-287778" r="-159582" b="-461111"/>
                          </a:stretch>
                        </a:blipFill>
                      </a:tcPr>
                    </a:tc>
                    <a:tc>
                      <a:txBody>
                        <a:bodyPr/>
                        <a:lstStyle/>
                        <a:p>
                          <a:endParaRPr lang="en-US"/>
                        </a:p>
                      </a:txBody>
                      <a:tcPr>
                        <a:blipFill rotWithShape="0">
                          <a:blip r:embed="rId3"/>
                          <a:stretch>
                            <a:fillRect l="-135613" t="-287778" r="-116038" b="-461111"/>
                          </a:stretch>
                        </a:blipFill>
                      </a:tcPr>
                    </a:tc>
                    <a:tc>
                      <a:txBody>
                        <a:bodyPr/>
                        <a:lstStyle/>
                        <a:p>
                          <a:endParaRPr lang="en-US"/>
                        </a:p>
                      </a:txBody>
                      <a:tcPr anchor="ctr">
                        <a:blipFill rotWithShape="0">
                          <a:blip r:embed="rId3"/>
                          <a:stretch>
                            <a:fillRect l="-204713" t="-287778" r="-820" b="-461111"/>
                          </a:stretch>
                        </a:blipFill>
                      </a:tcPr>
                    </a:tc>
                  </a:tr>
                  <a:tr h="633993">
                    <a:tc>
                      <a:txBody>
                        <a:bodyPr/>
                        <a:lstStyle/>
                        <a:p>
                          <a:endParaRPr lang="en-US"/>
                        </a:p>
                      </a:txBody>
                      <a:tcPr anchor="ctr">
                        <a:blipFill rotWithShape="0">
                          <a:blip r:embed="rId3"/>
                          <a:stretch>
                            <a:fillRect l="-174" t="-335577" r="-159582" b="-299038"/>
                          </a:stretch>
                        </a:blipFill>
                      </a:tcPr>
                    </a:tc>
                    <a:tc>
                      <a:txBody>
                        <a:bodyPr/>
                        <a:lstStyle/>
                        <a:p>
                          <a:endParaRPr lang="en-US"/>
                        </a:p>
                      </a:txBody>
                      <a:tcPr>
                        <a:blipFill rotWithShape="0">
                          <a:blip r:embed="rId3"/>
                          <a:stretch>
                            <a:fillRect l="-135613" t="-335577" r="-116038" b="-299038"/>
                          </a:stretch>
                        </a:blipFill>
                      </a:tcPr>
                    </a:tc>
                    <a:tc>
                      <a:txBody>
                        <a:bodyPr/>
                        <a:lstStyle/>
                        <a:p>
                          <a:endParaRPr lang="en-US"/>
                        </a:p>
                      </a:txBody>
                      <a:tcPr anchor="ctr">
                        <a:blipFill rotWithShape="0">
                          <a:blip r:embed="rId3"/>
                          <a:stretch>
                            <a:fillRect l="-204713" t="-335577" r="-820" b="-299038"/>
                          </a:stretch>
                        </a:blipFill>
                      </a:tcPr>
                    </a:tc>
                  </a:tr>
                  <a:tr h="551246">
                    <a:tc>
                      <a:txBody>
                        <a:bodyPr/>
                        <a:lstStyle/>
                        <a:p>
                          <a:endParaRPr lang="en-US"/>
                        </a:p>
                      </a:txBody>
                      <a:tcPr anchor="ctr">
                        <a:blipFill rotWithShape="0">
                          <a:blip r:embed="rId3"/>
                          <a:stretch>
                            <a:fillRect l="-174" t="-497802" r="-159582" b="-241758"/>
                          </a:stretch>
                        </a:blipFill>
                      </a:tcPr>
                    </a:tc>
                    <a:tc>
                      <a:txBody>
                        <a:bodyPr/>
                        <a:lstStyle/>
                        <a:p>
                          <a:endParaRPr lang="en-US"/>
                        </a:p>
                      </a:txBody>
                      <a:tcPr>
                        <a:blipFill rotWithShape="0">
                          <a:blip r:embed="rId3"/>
                          <a:stretch>
                            <a:fillRect l="-135613" t="-497802" r="-116038" b="-241758"/>
                          </a:stretch>
                        </a:blipFill>
                      </a:tcPr>
                    </a:tc>
                    <a:tc>
                      <a:txBody>
                        <a:bodyPr/>
                        <a:lstStyle/>
                        <a:p>
                          <a:endParaRPr lang="en-US"/>
                        </a:p>
                      </a:txBody>
                      <a:tcPr anchor="ctr">
                        <a:blipFill rotWithShape="0">
                          <a:blip r:embed="rId3"/>
                          <a:stretch>
                            <a:fillRect l="-204713" t="-497802" r="-820" b="-241758"/>
                          </a:stretch>
                        </a:blipFill>
                      </a:tcPr>
                    </a:tc>
                  </a:tr>
                  <a:tr h="552234">
                    <a:tc>
                      <a:txBody>
                        <a:bodyPr/>
                        <a:lstStyle/>
                        <a:p>
                          <a:endParaRPr lang="en-US"/>
                        </a:p>
                      </a:txBody>
                      <a:tcPr anchor="ctr">
                        <a:blipFill rotWithShape="0">
                          <a:blip r:embed="rId3"/>
                          <a:stretch>
                            <a:fillRect l="-174" t="-604444" r="-159582" b="-144444"/>
                          </a:stretch>
                        </a:blipFill>
                      </a:tcPr>
                    </a:tc>
                    <a:tc>
                      <a:txBody>
                        <a:bodyPr/>
                        <a:lstStyle/>
                        <a:p>
                          <a:endParaRPr lang="en-US"/>
                        </a:p>
                      </a:txBody>
                      <a:tcPr>
                        <a:blipFill rotWithShape="0">
                          <a:blip r:embed="rId3"/>
                          <a:stretch>
                            <a:fillRect l="-135613" t="-604444" r="-116038" b="-144444"/>
                          </a:stretch>
                        </a:blipFill>
                      </a:tcPr>
                    </a:tc>
                    <a:tc>
                      <a:txBody>
                        <a:bodyPr/>
                        <a:lstStyle/>
                        <a:p>
                          <a:endParaRPr lang="en-US"/>
                        </a:p>
                      </a:txBody>
                      <a:tcPr anchor="ctr">
                        <a:blipFill rotWithShape="0">
                          <a:blip r:embed="rId3"/>
                          <a:stretch>
                            <a:fillRect l="-204713" t="-604444" r="-820" b="-144444"/>
                          </a:stretch>
                        </a:blipFill>
                      </a:tcPr>
                    </a:tc>
                  </a:tr>
                  <a:tr h="777367">
                    <a:tc>
                      <a:txBody>
                        <a:bodyPr/>
                        <a:lstStyle/>
                        <a:p>
                          <a:endParaRPr lang="en-US"/>
                        </a:p>
                      </a:txBody>
                      <a:tcPr anchor="ctr">
                        <a:blipFill rotWithShape="0">
                          <a:blip r:embed="rId3"/>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3"/>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4"/>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75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89</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den>
                                </m:f>
                                <m:r>
                                  <a:rPr lang="en-US" sz="1400" b="0" i="1" smtClean="0">
                                    <a:latin typeface="Cambria Math" charset="0"/>
                                  </a:rPr>
                                  <m:t>=</m:t>
                                </m:r>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r>
                                    <a:rPr lang="en-US" sz="1400" b="0" i="1" smtClean="0">
                                      <a:latin typeface="Cambria Math" charset="0"/>
                                    </a:rPr>
                                    <m:t>2</m:t>
                                  </m:r>
                                </m:den>
                              </m:f>
                              <m:r>
                                <a:rPr lang="en-US" sz="1400" b="0" i="1"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smtClean="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m:t>
                              </m:r>
                            </m:oMath>
                          </a14:m>
                          <a:r>
                            <a:rPr lang="en-US" sz="1400" dirty="0" smtClean="0"/>
                            <a:t>-1</a:t>
                          </a:r>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smtClean="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Sup>
                                      <m:sSubSupPr>
                                        <m:ctrlPr>
                                          <a:rPr lang="en-US" sz="1400" b="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f>
                                  <m:fPr>
                                    <m:ctrlPr>
                                      <a:rPr lang="en-US" sz="1400" b="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3"/>
                          <a:stretch>
                            <a:fillRect l="-116" t="-102381" r="-116977" b="-860714"/>
                          </a:stretch>
                        </a:blipFill>
                      </a:tcPr>
                    </a:tc>
                    <a:tc>
                      <a:txBody>
                        <a:bodyPr/>
                        <a:lstStyle/>
                        <a:p>
                          <a:endParaRPr lang="en-US"/>
                        </a:p>
                      </a:txBody>
                      <a:tcPr>
                        <a:blipFill rotWithShape="0">
                          <a:blip r:embed="rId3"/>
                          <a:stretch>
                            <a:fillRect l="-190909" t="-102381" r="-123060" b="-860714"/>
                          </a:stretch>
                        </a:blipFill>
                      </a:tcPr>
                    </a:tc>
                    <a:tc>
                      <a:txBody>
                        <a:bodyPr/>
                        <a:lstStyle/>
                        <a:p>
                          <a:endParaRPr lang="en-US"/>
                        </a:p>
                      </a:txBody>
                      <a:tcPr anchor="ctr">
                        <a:blipFill rotWithShape="0">
                          <a:blip r:embed="rId3"/>
                          <a:stretch>
                            <a:fillRect l="-238113" t="-102381" r="-726" b="-860714"/>
                          </a:stretch>
                        </a:blipFill>
                      </a:tcPr>
                    </a:tc>
                  </a:tr>
                  <a:tr h="551246">
                    <a:tc>
                      <a:txBody>
                        <a:bodyPr/>
                        <a:lstStyle/>
                        <a:p>
                          <a:endParaRPr lang="en-US"/>
                        </a:p>
                      </a:txBody>
                      <a:tcPr>
                        <a:blipFill rotWithShape="0">
                          <a:blip r:embed="rId3"/>
                          <a:stretch>
                            <a:fillRect l="-116" t="-186813" r="-116977" b="-694505"/>
                          </a:stretch>
                        </a:blipFill>
                      </a:tcPr>
                    </a:tc>
                    <a:tc>
                      <a:txBody>
                        <a:bodyPr/>
                        <a:lstStyle/>
                        <a:p>
                          <a:endParaRPr lang="en-US"/>
                        </a:p>
                      </a:txBody>
                      <a:tcPr>
                        <a:blipFill rotWithShape="0">
                          <a:blip r:embed="rId3"/>
                          <a:stretch>
                            <a:fillRect l="-190909" t="-186813" r="-123060" b="-694505"/>
                          </a:stretch>
                        </a:blipFill>
                      </a:tcPr>
                    </a:tc>
                    <a:tc>
                      <a:txBody>
                        <a:bodyPr/>
                        <a:lstStyle/>
                        <a:p>
                          <a:endParaRPr lang="en-US"/>
                        </a:p>
                      </a:txBody>
                      <a:tcPr anchor="ctr">
                        <a:blipFill rotWithShape="0">
                          <a:blip r:embed="rId3"/>
                          <a:stretch>
                            <a:fillRect l="-238113" t="-186813" r="-726" b="-694505"/>
                          </a:stretch>
                        </a:blipFill>
                      </a:tcPr>
                    </a:tc>
                  </a:tr>
                  <a:tr h="551246">
                    <a:tc>
                      <a:txBody>
                        <a:bodyPr/>
                        <a:lstStyle/>
                        <a:p>
                          <a:endParaRPr lang="en-US"/>
                        </a:p>
                      </a:txBody>
                      <a:tcPr>
                        <a:blipFill rotWithShape="0">
                          <a:blip r:embed="rId3"/>
                          <a:stretch>
                            <a:fillRect l="-116" t="-290000" r="-116977" b="-602222"/>
                          </a:stretch>
                        </a:blipFill>
                      </a:tcPr>
                    </a:tc>
                    <a:tc>
                      <a:txBody>
                        <a:bodyPr/>
                        <a:lstStyle/>
                        <a:p>
                          <a:endParaRPr lang="en-US"/>
                        </a:p>
                      </a:txBody>
                      <a:tcPr>
                        <a:blipFill rotWithShape="0">
                          <a:blip r:embed="rId3"/>
                          <a:stretch>
                            <a:fillRect l="-190909" t="-290000" r="-123060" b="-602222"/>
                          </a:stretch>
                        </a:blipFill>
                      </a:tcPr>
                    </a:tc>
                    <a:tc>
                      <a:txBody>
                        <a:bodyPr/>
                        <a:lstStyle/>
                        <a:p>
                          <a:endParaRPr lang="en-US"/>
                        </a:p>
                      </a:txBody>
                      <a:tcPr anchor="ctr">
                        <a:blipFill rotWithShape="0">
                          <a:blip r:embed="rId3"/>
                          <a:stretch>
                            <a:fillRect l="-238113" t="-290000" r="-726" b="-602222"/>
                          </a:stretch>
                        </a:blipFill>
                      </a:tcPr>
                    </a:tc>
                  </a:tr>
                  <a:tr h="633993">
                    <a:tc>
                      <a:txBody>
                        <a:bodyPr/>
                        <a:lstStyle/>
                        <a:p>
                          <a:endParaRPr lang="en-US"/>
                        </a:p>
                      </a:txBody>
                      <a:tcPr>
                        <a:blipFill rotWithShape="0">
                          <a:blip r:embed="rId3"/>
                          <a:stretch>
                            <a:fillRect l="-116" t="-337500" r="-116977" b="-421154"/>
                          </a:stretch>
                        </a:blipFill>
                      </a:tcPr>
                    </a:tc>
                    <a:tc>
                      <a:txBody>
                        <a:bodyPr/>
                        <a:lstStyle/>
                        <a:p>
                          <a:endParaRPr lang="en-US"/>
                        </a:p>
                      </a:txBody>
                      <a:tcPr>
                        <a:blipFill rotWithShape="0">
                          <a:blip r:embed="rId3"/>
                          <a:stretch>
                            <a:fillRect l="-190909" t="-337500" r="-123060" b="-421154"/>
                          </a:stretch>
                        </a:blipFill>
                      </a:tcPr>
                    </a:tc>
                    <a:tc>
                      <a:txBody>
                        <a:bodyPr/>
                        <a:lstStyle/>
                        <a:p>
                          <a:endParaRPr lang="en-US"/>
                        </a:p>
                      </a:txBody>
                      <a:tcPr anchor="ctr">
                        <a:blipFill rotWithShape="0">
                          <a:blip r:embed="rId3"/>
                          <a:stretch>
                            <a:fillRect l="-238113" t="-337500" r="-726" b="-421154"/>
                          </a:stretch>
                        </a:blipFill>
                      </a:tcPr>
                    </a:tc>
                  </a:tr>
                  <a:tr h="731203">
                    <a:tc>
                      <a:txBody>
                        <a:bodyPr/>
                        <a:lstStyle/>
                        <a:p>
                          <a:endParaRPr lang="en-US"/>
                        </a:p>
                      </a:txBody>
                      <a:tcPr>
                        <a:blipFill rotWithShape="0">
                          <a:blip r:embed="rId3"/>
                          <a:stretch>
                            <a:fillRect l="-116" t="-379167" r="-116977" b="-265000"/>
                          </a:stretch>
                        </a:blipFill>
                      </a:tcPr>
                    </a:tc>
                    <a:tc>
                      <a:txBody>
                        <a:bodyPr/>
                        <a:lstStyle/>
                        <a:p>
                          <a:endParaRPr lang="en-US"/>
                        </a:p>
                      </a:txBody>
                      <a:tcPr>
                        <a:blipFill rotWithShape="0">
                          <a:blip r:embed="rId3"/>
                          <a:stretch>
                            <a:fillRect l="-190909" t="-379167" r="-123060" b="-265000"/>
                          </a:stretch>
                        </a:blipFill>
                      </a:tcPr>
                    </a:tc>
                    <a:tc>
                      <a:txBody>
                        <a:bodyPr/>
                        <a:lstStyle/>
                        <a:p>
                          <a:endParaRPr lang="en-US"/>
                        </a:p>
                      </a:txBody>
                      <a:tcPr anchor="ctr">
                        <a:blipFill rotWithShape="0">
                          <a:blip r:embed="rId3"/>
                          <a:stretch>
                            <a:fillRect l="-238113" t="-379167" r="-726" b="-265000"/>
                          </a:stretch>
                        </a:blipFill>
                      </a:tcPr>
                    </a:tc>
                  </a:tr>
                  <a:tr h="592201">
                    <a:tc>
                      <a:txBody>
                        <a:bodyPr/>
                        <a:lstStyle/>
                        <a:p>
                          <a:endParaRPr lang="en-US"/>
                        </a:p>
                      </a:txBody>
                      <a:tcPr>
                        <a:blipFill rotWithShape="0">
                          <a:blip r:embed="rId3"/>
                          <a:stretch>
                            <a:fillRect l="-116" t="-586735" r="-116977" b="-224490"/>
                          </a:stretch>
                        </a:blipFill>
                      </a:tcPr>
                    </a:tc>
                    <a:tc>
                      <a:txBody>
                        <a:bodyPr/>
                        <a:lstStyle/>
                        <a:p>
                          <a:endParaRPr lang="en-US"/>
                        </a:p>
                      </a:txBody>
                      <a:tcPr>
                        <a:blipFill rotWithShape="0">
                          <a:blip r:embed="rId3"/>
                          <a:stretch>
                            <a:fillRect l="-190909" t="-586735" r="-123060" b="-224490"/>
                          </a:stretch>
                        </a:blipFill>
                      </a:tcPr>
                    </a:tc>
                    <a:tc>
                      <a:txBody>
                        <a:bodyPr/>
                        <a:lstStyle/>
                        <a:p>
                          <a:endParaRPr lang="en-US"/>
                        </a:p>
                      </a:txBody>
                      <a:tcPr anchor="ctr">
                        <a:blipFill rotWithShape="0">
                          <a:blip r:embed="rId3"/>
                          <a:stretch>
                            <a:fillRect l="-238113" t="-586735" r="-726" b="-224490"/>
                          </a:stretch>
                        </a:blipFill>
                      </a:tcPr>
                    </a:tc>
                  </a:tr>
                  <a:tr h="552234">
                    <a:tc>
                      <a:txBody>
                        <a:bodyPr/>
                        <a:lstStyle/>
                        <a:p>
                          <a:endParaRPr lang="en-US"/>
                        </a:p>
                      </a:txBody>
                      <a:tcPr>
                        <a:blipFill rotWithShape="0">
                          <a:blip r:embed="rId3"/>
                          <a:stretch>
                            <a:fillRect l="-116" t="-747778" r="-116977" b="-144444"/>
                          </a:stretch>
                        </a:blipFill>
                      </a:tcPr>
                    </a:tc>
                    <a:tc>
                      <a:txBody>
                        <a:bodyPr/>
                        <a:lstStyle/>
                        <a:p>
                          <a:endParaRPr lang="en-US"/>
                        </a:p>
                      </a:txBody>
                      <a:tcPr>
                        <a:blipFill rotWithShape="0">
                          <a:blip r:embed="rId3"/>
                          <a:stretch>
                            <a:fillRect l="-190909" t="-747778" r="-123060" b="-144444"/>
                          </a:stretch>
                        </a:blipFill>
                      </a:tcPr>
                    </a:tc>
                    <a:tc>
                      <a:txBody>
                        <a:bodyPr/>
                        <a:lstStyle/>
                        <a:p>
                          <a:endParaRPr lang="en-US"/>
                        </a:p>
                      </a:txBody>
                      <a:tcPr anchor="ctr">
                        <a:blipFill rotWithShape="0">
                          <a:blip r:embed="rId3"/>
                          <a:stretch>
                            <a:fillRect l="-238113" t="-747778" r="-726" b="-144444"/>
                          </a:stretch>
                        </a:blipFill>
                      </a:tcPr>
                    </a:tc>
                  </a:tr>
                  <a:tr h="776288">
                    <a:tc>
                      <a:txBody>
                        <a:bodyPr/>
                        <a:lstStyle/>
                        <a:p>
                          <a:endParaRPr lang="en-US"/>
                        </a:p>
                      </a:txBody>
                      <a:tcPr>
                        <a:blipFill rotWithShape="0">
                          <a:blip r:embed="rId3"/>
                          <a:stretch>
                            <a:fillRect l="-116" t="-596094" r="-116977" b="-1563"/>
                          </a:stretch>
                        </a:blipFill>
                      </a:tcPr>
                    </a:tc>
                    <a:tc>
                      <a:txBody>
                        <a:bodyPr/>
                        <a:lstStyle/>
                        <a:p>
                          <a:endParaRPr lang="en-US" sz="1400" b="0" dirty="0"/>
                        </a:p>
                      </a:txBody>
                      <a:tcPr/>
                    </a:tc>
                    <a:tc>
                      <a:txBody>
                        <a:bodyPr/>
                        <a:lstStyle/>
                        <a:p>
                          <a:endParaRPr lang="en-US"/>
                        </a:p>
                      </a:txBody>
                      <a:tcPr anchor="ctr">
                        <a:blipFill rotWithShape="0">
                          <a:blip r:embed="rId3"/>
                          <a:stretch>
                            <a:fillRect l="-238113" t="-596094"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156823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artificial neural network (ANN)</a:t>
            </a:r>
          </a:p>
        </p:txBody>
      </p:sp>
      <p:grpSp>
        <p:nvGrpSpPr>
          <p:cNvPr id="9" name="Group 8"/>
          <p:cNvGrpSpPr/>
          <p:nvPr/>
        </p:nvGrpSpPr>
        <p:grpSpPr>
          <a:xfrm>
            <a:off x="1722506" y="2129589"/>
            <a:ext cx="2576623" cy="1179095"/>
            <a:chOff x="3312867" y="1299411"/>
            <a:chExt cx="3996394" cy="1828800"/>
          </a:xfrm>
        </p:grpSpPr>
        <p:sp>
          <p:nvSpPr>
            <p:cNvPr id="4" name="Oval 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4" idx="6"/>
              <a:endCxn id="14" idx="2"/>
            </p:cNvCxnSpPr>
            <p:nvPr/>
          </p:nvCxnSpPr>
          <p:spPr>
            <a:xfrm flipV="1">
              <a:off x="5141667" y="2213810"/>
              <a:ext cx="2167594"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4299129" y="4110788"/>
            <a:ext cx="2555358" cy="1179095"/>
            <a:chOff x="3312867" y="1299411"/>
            <a:chExt cx="3963412" cy="1828800"/>
          </a:xfrm>
        </p:grpSpPr>
        <p:sp>
          <p:nvSpPr>
            <p:cNvPr id="11" name="Oval 10"/>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11" idx="6"/>
              <a:endCxn id="17" idx="2"/>
            </p:cNvCxnSpPr>
            <p:nvPr/>
          </p:nvCxnSpPr>
          <p:spPr>
            <a:xfrm flipV="1">
              <a:off x="5141667" y="2213810"/>
              <a:ext cx="2134612"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4299129" y="2129588"/>
            <a:ext cx="2576623" cy="1179095"/>
            <a:chOff x="3312867" y="1299411"/>
            <a:chExt cx="3996394" cy="1828800"/>
          </a:xfrm>
        </p:grpSpPr>
        <p:sp>
          <p:nvSpPr>
            <p:cNvPr id="14" name="Oval 1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stCxn id="14" idx="6"/>
              <a:endCxn id="67" idx="2"/>
            </p:cNvCxnSpPr>
            <p:nvPr/>
          </p:nvCxnSpPr>
          <p:spPr>
            <a:xfrm flipV="1">
              <a:off x="5141667" y="2208495"/>
              <a:ext cx="2167594" cy="531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a:stCxn id="4" idx="6"/>
            <a:endCxn id="17" idx="2"/>
          </p:cNvCxnSpPr>
          <p:nvPr/>
        </p:nvCxnSpPr>
        <p:spPr>
          <a:xfrm>
            <a:off x="2901601" y="2719137"/>
            <a:ext cx="1397528" cy="1981199"/>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1985387" y="254442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1985387" y="2544425"/>
                <a:ext cx="695861" cy="276999"/>
              </a:xfrm>
              <a:prstGeom prst="rect">
                <a:avLst/>
              </a:prstGeom>
              <a:blipFill rotWithShape="0">
                <a:blip r:embed="rId3"/>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755677" y="4561835"/>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755677" y="4561835"/>
                <a:ext cx="113401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698876" y="3493308"/>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9698876" y="3493308"/>
                <a:ext cx="686092" cy="280333"/>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6"/>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12</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7"/>
                <a:stretch>
                  <a:fillRect b="-17778"/>
                </a:stretch>
              </a:blipFill>
            </p:spPr>
            <p:txBody>
              <a:bodyPr/>
              <a:lstStyle/>
              <a:p>
                <a:r>
                  <a:rPr lang="en-US">
                    <a:noFill/>
                  </a:rPr>
                  <a:t> </a:t>
                </a:r>
              </a:p>
            </p:txBody>
          </p:sp>
        </mc:Fallback>
      </mc:AlternateContent>
      <p:sp>
        <p:nvSpPr>
          <p:cNvPr id="44" name="TextBox 43"/>
          <p:cNvSpPr txBox="1"/>
          <p:nvPr/>
        </p:nvSpPr>
        <p:spPr>
          <a:xfrm>
            <a:off x="1522530" y="1327484"/>
            <a:ext cx="1621574" cy="369332"/>
          </a:xfrm>
          <a:prstGeom prst="rect">
            <a:avLst/>
          </a:prstGeom>
          <a:noFill/>
        </p:spPr>
        <p:txBody>
          <a:bodyPr wrap="square" lIns="0" tIns="0" rIns="0" bIns="0" rtlCol="0">
            <a:spAutoFit/>
          </a:bodyPr>
          <a:lstStyle/>
          <a:p>
            <a:r>
              <a:rPr lang="en-US" sz="2400" dirty="0">
                <a:latin typeface="Karla" charset="0"/>
                <a:ea typeface="Karla" charset="0"/>
                <a:cs typeface="Karla" charset="0"/>
              </a:rPr>
              <a:t>Input layer </a:t>
            </a:r>
          </a:p>
        </p:txBody>
      </p:sp>
      <p:sp>
        <p:nvSpPr>
          <p:cNvPr id="45" name="TextBox 44"/>
          <p:cNvSpPr txBox="1"/>
          <p:nvPr/>
        </p:nvSpPr>
        <p:spPr>
          <a:xfrm>
            <a:off x="3925600" y="1369426"/>
            <a:ext cx="2170400" cy="369332"/>
          </a:xfrm>
          <a:prstGeom prst="rect">
            <a:avLst/>
          </a:prstGeom>
          <a:noFill/>
        </p:spPr>
        <p:txBody>
          <a:bodyPr wrap="square" lIns="0" tIns="0" rIns="0" bIns="0" rtlCol="0">
            <a:spAutoFit/>
          </a:bodyPr>
          <a:lstStyle/>
          <a:p>
            <a:r>
              <a:rPr lang="en-US" sz="2400">
                <a:latin typeface="Karla" charset="0"/>
                <a:ea typeface="Karla" charset="0"/>
                <a:cs typeface="Karla" charset="0"/>
              </a:rPr>
              <a:t>hidden layer 1</a:t>
            </a:r>
            <a:endParaRPr lang="en-US" sz="2400" dirty="0">
              <a:latin typeface="Karla" charset="0"/>
              <a:ea typeface="Karla" charset="0"/>
              <a:cs typeface="Karla" charset="0"/>
            </a:endParaRPr>
          </a:p>
        </p:txBody>
      </p:sp>
      <p:sp>
        <p:nvSpPr>
          <p:cNvPr id="46" name="TextBox 45"/>
          <p:cNvSpPr txBox="1"/>
          <p:nvPr/>
        </p:nvSpPr>
        <p:spPr>
          <a:xfrm>
            <a:off x="9244815" y="1366851"/>
            <a:ext cx="1966961" cy="369332"/>
          </a:xfrm>
          <a:prstGeom prst="rect">
            <a:avLst/>
          </a:prstGeom>
          <a:noFill/>
        </p:spPr>
        <p:txBody>
          <a:bodyPr wrap="square" lIns="0" tIns="0" rIns="0" bIns="0" rtlCol="0">
            <a:spAutoFit/>
          </a:bodyPr>
          <a:lstStyle/>
          <a:p>
            <a:r>
              <a:rPr lang="en-US" sz="2400" dirty="0">
                <a:latin typeface="Karla" charset="0"/>
                <a:ea typeface="Karla" charset="0"/>
                <a:cs typeface="Karla" charset="0"/>
              </a:rPr>
              <a:t>output layer </a:t>
            </a:r>
          </a:p>
        </p:txBody>
      </p:sp>
      <p:grpSp>
        <p:nvGrpSpPr>
          <p:cNvPr id="57" name="Group 56"/>
          <p:cNvGrpSpPr/>
          <p:nvPr/>
        </p:nvGrpSpPr>
        <p:grpSpPr>
          <a:xfrm>
            <a:off x="1743769" y="4110788"/>
            <a:ext cx="2555360" cy="1179095"/>
            <a:chOff x="3439720" y="1249823"/>
            <a:chExt cx="3963415" cy="1828800"/>
          </a:xfrm>
        </p:grpSpPr>
        <p:sp>
          <p:nvSpPr>
            <p:cNvPr id="58" name="Oval 5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Arrow Connector 58"/>
            <p:cNvCxnSpPr>
              <a:stCxn id="58" idx="6"/>
              <a:endCxn id="11" idx="2"/>
            </p:cNvCxnSpPr>
            <p:nvPr/>
          </p:nvCxnSpPr>
          <p:spPr>
            <a:xfrm>
              <a:off x="5268520" y="2164224"/>
              <a:ext cx="2134615"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60" name="Group 59"/>
          <p:cNvGrpSpPr/>
          <p:nvPr/>
        </p:nvGrpSpPr>
        <p:grpSpPr>
          <a:xfrm>
            <a:off x="6854487" y="3633477"/>
            <a:ext cx="2576623" cy="1701954"/>
            <a:chOff x="3312867" y="488446"/>
            <a:chExt cx="3996394" cy="2639765"/>
          </a:xfrm>
        </p:grpSpPr>
        <p:sp>
          <p:nvSpPr>
            <p:cNvPr id="61" name="Oval 60"/>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Arrow Connector 64"/>
            <p:cNvCxnSpPr/>
            <p:nvPr/>
          </p:nvCxnSpPr>
          <p:spPr>
            <a:xfrm flipV="1">
              <a:off x="5141667" y="488446"/>
              <a:ext cx="2167594" cy="17253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66" name="Group 65"/>
          <p:cNvGrpSpPr/>
          <p:nvPr/>
        </p:nvGrpSpPr>
        <p:grpSpPr>
          <a:xfrm>
            <a:off x="2922864" y="2126160"/>
            <a:ext cx="5131983" cy="2574176"/>
            <a:chOff x="-2818142" y="1299411"/>
            <a:chExt cx="7959809" cy="3992599"/>
          </a:xfrm>
        </p:grpSpPr>
        <p:sp>
          <p:nvSpPr>
            <p:cNvPr id="67" name="Oval 66"/>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p:cNvCxnSpPr>
              <a:stCxn id="58" idx="6"/>
              <a:endCxn id="14" idx="2"/>
            </p:cNvCxnSpPr>
            <p:nvPr/>
          </p:nvCxnSpPr>
          <p:spPr>
            <a:xfrm flipV="1">
              <a:off x="-2818142" y="2219129"/>
              <a:ext cx="2134615" cy="307288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69" name="Straight Arrow Connector 68"/>
          <p:cNvCxnSpPr>
            <a:stCxn id="14" idx="6"/>
            <a:endCxn id="61" idx="2"/>
          </p:cNvCxnSpPr>
          <p:nvPr/>
        </p:nvCxnSpPr>
        <p:spPr>
          <a:xfrm>
            <a:off x="5478224" y="2719136"/>
            <a:ext cx="1376263" cy="2026748"/>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11" idx="6"/>
            <a:endCxn id="67" idx="2"/>
          </p:cNvCxnSpPr>
          <p:nvPr/>
        </p:nvCxnSpPr>
        <p:spPr>
          <a:xfrm flipV="1">
            <a:off x="5478224" y="2715708"/>
            <a:ext cx="1397528" cy="1984628"/>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67" idx="6"/>
          </p:cNvCxnSpPr>
          <p:nvPr/>
        </p:nvCxnSpPr>
        <p:spPr>
          <a:xfrm>
            <a:off x="8054847" y="2715708"/>
            <a:ext cx="1376263" cy="960005"/>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p:cNvSpPr txBox="1"/>
              <p:nvPr/>
            </p:nvSpPr>
            <p:spPr>
              <a:xfrm>
                <a:off x="7125493" y="2574166"/>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21</m:t>
                          </m:r>
                        </m:sub>
                      </m:sSub>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7125493" y="2574166"/>
                <a:ext cx="695861" cy="276999"/>
              </a:xfrm>
              <a:prstGeom prst="rect">
                <a:avLst/>
              </a:prstGeom>
              <a:blipFill rotWithShape="0">
                <a:blip r:embed="rId8"/>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7125493" y="4553809"/>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22</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553809"/>
                <a:ext cx="695861" cy="276999"/>
              </a:xfrm>
              <a:prstGeom prst="rect">
                <a:avLst/>
              </a:prstGeom>
              <a:blipFill rotWithShape="0">
                <a:blip r:embed="rId9"/>
                <a:stretch>
                  <a:fillRect b="-17778"/>
                </a:stretch>
              </a:blipFill>
            </p:spPr>
            <p:txBody>
              <a:bodyPr/>
              <a:lstStyle/>
              <a:p>
                <a:r>
                  <a:rPr lang="en-US">
                    <a:noFill/>
                  </a:rPr>
                  <a:t> </a:t>
                </a:r>
              </a:p>
            </p:txBody>
          </p:sp>
        </mc:Fallback>
      </mc:AlternateContent>
      <p:sp>
        <p:nvSpPr>
          <p:cNvPr id="74" name="Oval 73"/>
          <p:cNvSpPr>
            <a:spLocks noChangeAspect="1"/>
          </p:cNvSpPr>
          <p:nvPr/>
        </p:nvSpPr>
        <p:spPr>
          <a:xfrm>
            <a:off x="9452375" y="304392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6388223" y="1366851"/>
            <a:ext cx="2170400" cy="369332"/>
          </a:xfrm>
          <a:prstGeom prst="rect">
            <a:avLst/>
          </a:prstGeom>
          <a:noFill/>
        </p:spPr>
        <p:txBody>
          <a:bodyPr wrap="square" lIns="0" tIns="0" rIns="0" bIns="0" rtlCol="0">
            <a:spAutoFit/>
          </a:bodyPr>
          <a:lstStyle/>
          <a:p>
            <a:r>
              <a:rPr lang="en-US" sz="2400" dirty="0">
                <a:latin typeface="Karla" charset="0"/>
                <a:ea typeface="Karla" charset="0"/>
                <a:cs typeface="Karla" charset="0"/>
              </a:rPr>
              <a:t>hidden layer 2</a:t>
            </a:r>
          </a:p>
        </p:txBody>
      </p:sp>
    </p:spTree>
    <p:extLst>
      <p:ext uri="{BB962C8B-B14F-4D97-AF65-F5344CB8AC3E}">
        <p14:creationId xmlns:p14="http://schemas.microsoft.com/office/powerpoint/2010/main" val="10592478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90</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3"/>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4"/>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5"/>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6"/>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7"/>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8"/>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xmlns:a14="http://schemas.microsoft.com/office/drawing/2010/main">
          <mc:Choice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9"/>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smtClean="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smtClean="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ℒ</m:t>
                          </m:r>
                        </m:num>
                        <m:den>
                          <m:r>
                            <a:rPr lang="en-US" b="0" i="1" smtClean="0">
                              <a:latin typeface="Cambria Math" charset="0"/>
                              <a:ea typeface="Cambria Math" charset="0"/>
                              <a:cs typeface="Cambria Math" charset="0"/>
                            </a:rPr>
                            <m:t>𝑑</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74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91</a:t>
            </a:fld>
            <a:endParaRPr lang="en-US"/>
          </a:p>
        </p:txBody>
      </p:sp>
      <p:sp>
        <p:nvSpPr>
          <p:cNvPr id="93" name="TextBox 92"/>
          <p:cNvSpPr txBox="1"/>
          <p:nvPr/>
        </p:nvSpPr>
        <p:spPr>
          <a:xfrm>
            <a:off x="716623" y="982935"/>
            <a:ext cx="10893486" cy="3277820"/>
          </a:xfrm>
          <a:prstGeom prst="rect">
            <a:avLst/>
          </a:prstGeom>
          <a:noFill/>
        </p:spPr>
        <p:txBody>
          <a:bodyPr wrap="square" rtlCol="0">
            <a:spAutoFit/>
          </a:bodyPr>
          <a:lstStyle/>
          <a:p>
            <a:pPr marL="342900" indent="-342900">
              <a:spcAft>
                <a:spcPts val="600"/>
              </a:spcAft>
              <a:buFont typeface="+mj-lt"/>
              <a:buAutoNum type="arabicPeriod"/>
            </a:pPr>
            <a:r>
              <a:rPr lang="en-US" sz="2400" dirty="0">
                <a:solidFill>
                  <a:schemeClr val="tx1">
                    <a:lumMod val="75000"/>
                    <a:lumOff val="25000"/>
                  </a:schemeClr>
                </a:solidFill>
                <a:latin typeface="Karla" charset="0"/>
                <a:ea typeface="Karla" charset="0"/>
                <a:cs typeface="Karla" charset="0"/>
              </a:rPr>
              <a:t>D</a:t>
            </a:r>
            <a:r>
              <a:rPr lang="en-US" sz="2400" dirty="0" smtClean="0">
                <a:solidFill>
                  <a:schemeClr val="tx1">
                    <a:lumMod val="75000"/>
                    <a:lumOff val="25000"/>
                  </a:schemeClr>
                </a:solidFill>
                <a:latin typeface="Karla" charset="0"/>
                <a:ea typeface="Karla" charset="0"/>
                <a:cs typeface="Karla" charset="0"/>
              </a:rPr>
              <a:t>erivatives need to be evaluated at some values of </a:t>
            </a:r>
            <a:r>
              <a:rPr lang="en-US" sz="2400" i="1" dirty="0" smtClean="0">
                <a:solidFill>
                  <a:schemeClr val="tx1">
                    <a:lumMod val="75000"/>
                    <a:lumOff val="25000"/>
                  </a:schemeClr>
                </a:solidFill>
                <a:latin typeface="Karla" charset="0"/>
                <a:ea typeface="Karla" charset="0"/>
                <a:cs typeface="Karla" charset="0"/>
              </a:rPr>
              <a:t>X</a:t>
            </a:r>
            <a:r>
              <a:rPr lang="en-US" sz="2400" i="1" dirty="0" smtClean="0">
                <a:solidFill>
                  <a:schemeClr val="tx1">
                    <a:lumMod val="75000"/>
                    <a:lumOff val="25000"/>
                  </a:schemeClr>
                </a:solidFill>
                <a:latin typeface="Karla" charset="0"/>
                <a:ea typeface="Karla" charset="0"/>
                <a:cs typeface="Karla" charset="0"/>
              </a:rPr>
              <a:t>, y</a:t>
            </a:r>
            <a:r>
              <a:rPr lang="en-US" sz="2400" dirty="0" smtClean="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a:t>
            </a:r>
            <a:r>
              <a:rPr lang="en-US" sz="2400" i="1" dirty="0" smtClean="0">
                <a:solidFill>
                  <a:schemeClr val="tx1">
                    <a:lumMod val="75000"/>
                    <a:lumOff val="25000"/>
                  </a:schemeClr>
                </a:solidFill>
                <a:latin typeface="Karla" charset="0"/>
                <a:ea typeface="Karla" charset="0"/>
                <a:cs typeface="Karla" charset="0"/>
              </a:rPr>
              <a:t>W</a:t>
            </a:r>
            <a:r>
              <a:rPr lang="en-US" sz="2400" dirty="0" smtClean="0">
                <a:solidFill>
                  <a:schemeClr val="tx1">
                    <a:lumMod val="75000"/>
                    <a:lumOff val="25000"/>
                  </a:schemeClr>
                </a:solidFill>
                <a:latin typeface="Karla" charset="0"/>
                <a:ea typeface="Karla" charset="0"/>
                <a:cs typeface="Karla" charset="0"/>
              </a:rPr>
              <a:t>. </a:t>
            </a:r>
          </a:p>
          <a:p>
            <a:pPr marL="342900" indent="-342900">
              <a:spcAft>
                <a:spcPts val="600"/>
              </a:spcAft>
              <a:buAutoNum type="arabicPeriod"/>
            </a:pPr>
            <a:r>
              <a:rPr lang="en-US" sz="2400" dirty="0" smtClean="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smtClean="0">
                <a:solidFill>
                  <a:schemeClr val="tx1">
                    <a:lumMod val="75000"/>
                    <a:lumOff val="25000"/>
                  </a:schemeClr>
                </a:solidFill>
                <a:latin typeface="Karla" charset="0"/>
                <a:ea typeface="Karla" charset="0"/>
                <a:cs typeface="Karla" charset="0"/>
              </a:rPr>
              <a:t>X</a:t>
            </a:r>
            <a:r>
              <a:rPr lang="en-US" sz="2400" i="1" dirty="0" smtClean="0">
                <a:solidFill>
                  <a:schemeClr val="tx1">
                    <a:lumMod val="75000"/>
                    <a:lumOff val="25000"/>
                  </a:schemeClr>
                </a:solidFill>
                <a:latin typeface="Karla" charset="0"/>
                <a:ea typeface="Karla" charset="0"/>
                <a:cs typeface="Karla" charset="0"/>
              </a:rPr>
              <a:t>, y, W</a:t>
            </a:r>
            <a:r>
              <a:rPr lang="en-US" sz="2400" dirty="0" smtClean="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returns the derivatives and then we can use gradient descent to update.</a:t>
            </a:r>
          </a:p>
          <a:p>
            <a:pPr marL="342900" indent="-342900">
              <a:spcAft>
                <a:spcPts val="600"/>
              </a:spcAft>
              <a:buFont typeface="+mj-lt"/>
              <a:buAutoNum type="arabicPeriod"/>
            </a:pPr>
            <a:r>
              <a:rPr lang="en-US" sz="2400" dirty="0" smtClean="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endParaRPr lang="en-US" sz="2400" dirty="0">
              <a:solidFill>
                <a:schemeClr val="tx1">
                  <a:lumMod val="75000"/>
                  <a:lumOff val="25000"/>
                </a:schemeClr>
              </a:solidFill>
              <a:latin typeface="Karla" charset="0"/>
              <a:ea typeface="Karla" charset="0"/>
              <a:cs typeface="Karla" charset="0"/>
            </a:endParaRPr>
          </a:p>
          <a:p>
            <a:pPr>
              <a:spcAft>
                <a:spcPts val="600"/>
              </a:spcAft>
            </a:pPr>
            <a:r>
              <a:rPr lang="en-US" sz="2400" dirty="0" smtClean="0">
                <a:solidFill>
                  <a:schemeClr val="tx1">
                    <a:lumMod val="75000"/>
                    <a:lumOff val="25000"/>
                  </a:schemeClr>
                </a:solidFill>
                <a:latin typeface="Karla" charset="0"/>
                <a:ea typeface="Karla" charset="0"/>
                <a:cs typeface="Karla" charset="0"/>
              </a:rPr>
              <a:t>For example this network will need a different function for the </a:t>
            </a:r>
            <a:r>
              <a:rPr lang="en-US" sz="2400" dirty="0" smtClean="0">
                <a:solidFill>
                  <a:schemeClr val="tx1">
                    <a:lumMod val="75000"/>
                    <a:lumOff val="25000"/>
                  </a:schemeClr>
                </a:solidFill>
                <a:latin typeface="Karla" charset="0"/>
                <a:ea typeface="Karla" charset="0"/>
                <a:cs typeface="Karla" charset="0"/>
              </a:rPr>
              <a:t>derivatives, </a:t>
            </a:r>
            <a:endParaRPr lang="en-US" sz="2400" dirty="0">
              <a:solidFill>
                <a:schemeClr val="tx1">
                  <a:lumMod val="75000"/>
                  <a:lumOff val="25000"/>
                </a:schemeClr>
              </a:solidFill>
              <a:latin typeface="Karla" charset="0"/>
              <a:ea typeface="Karla" charset="0"/>
              <a:cs typeface="Karla" charset="0"/>
            </a:endParaRP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3"/>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4"/>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10902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92</a:t>
            </a:fld>
            <a:endParaRPr lang="en-US"/>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8" name="TextBox 37"/>
          <p:cNvSpPr txBox="1"/>
          <p:nvPr/>
        </p:nvSpPr>
        <p:spPr>
          <a:xfrm>
            <a:off x="716623" y="982935"/>
            <a:ext cx="10454959" cy="3354765"/>
          </a:xfrm>
          <a:prstGeom prst="rect">
            <a:avLst/>
          </a:prstGeom>
          <a:noFill/>
        </p:spPr>
        <p:txBody>
          <a:bodyPr wrap="square" rtlCol="0">
            <a:spAutoFit/>
          </a:bodyPr>
          <a:lstStyle/>
          <a:p>
            <a:pPr marL="342900" indent="-342900">
              <a:spcAft>
                <a:spcPts val="600"/>
              </a:spcAft>
              <a:buFont typeface="+mj-lt"/>
              <a:buAutoNum type="arabicPeriod"/>
            </a:pPr>
            <a:r>
              <a:rPr lang="en-US" sz="2400" dirty="0">
                <a:solidFill>
                  <a:schemeClr val="tx1">
                    <a:lumMod val="75000"/>
                    <a:lumOff val="25000"/>
                  </a:schemeClr>
                </a:solidFill>
                <a:latin typeface="Karla" charset="0"/>
                <a:ea typeface="Karla" charset="0"/>
                <a:cs typeface="Karla" charset="0"/>
              </a:rPr>
              <a:t>D</a:t>
            </a:r>
            <a:r>
              <a:rPr lang="en-US" sz="2400" dirty="0" smtClean="0">
                <a:solidFill>
                  <a:schemeClr val="tx1">
                    <a:lumMod val="75000"/>
                    <a:lumOff val="25000"/>
                  </a:schemeClr>
                </a:solidFill>
                <a:latin typeface="Karla" charset="0"/>
                <a:ea typeface="Karla" charset="0"/>
                <a:cs typeface="Karla" charset="0"/>
              </a:rPr>
              <a:t>erivatives need to be evaluated at some values of </a:t>
            </a:r>
            <a:r>
              <a:rPr lang="en-US" sz="2400" i="1" dirty="0" smtClean="0">
                <a:solidFill>
                  <a:schemeClr val="tx1">
                    <a:lumMod val="75000"/>
                    <a:lumOff val="25000"/>
                  </a:schemeClr>
                </a:solidFill>
                <a:latin typeface="Karla" charset="0"/>
                <a:ea typeface="Karla" charset="0"/>
                <a:cs typeface="Karla" charset="0"/>
              </a:rPr>
              <a:t>X</a:t>
            </a:r>
            <a:r>
              <a:rPr lang="en-US" sz="2400" i="1" dirty="0" smtClean="0">
                <a:solidFill>
                  <a:schemeClr val="tx1">
                    <a:lumMod val="75000"/>
                    <a:lumOff val="25000"/>
                  </a:schemeClr>
                </a:solidFill>
                <a:latin typeface="Karla" charset="0"/>
                <a:ea typeface="Karla" charset="0"/>
                <a:cs typeface="Karla" charset="0"/>
              </a:rPr>
              <a:t>, y</a:t>
            </a:r>
            <a:r>
              <a:rPr lang="en-US" sz="2400" dirty="0" smtClean="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a:t>
            </a:r>
            <a:r>
              <a:rPr lang="en-US" sz="2400" i="1" dirty="0" smtClean="0">
                <a:solidFill>
                  <a:schemeClr val="tx1">
                    <a:lumMod val="75000"/>
                    <a:lumOff val="25000"/>
                  </a:schemeClr>
                </a:solidFill>
                <a:latin typeface="Karla" charset="0"/>
                <a:ea typeface="Karla" charset="0"/>
                <a:cs typeface="Karla" charset="0"/>
              </a:rPr>
              <a:t>W</a:t>
            </a:r>
            <a:r>
              <a:rPr lang="en-US" sz="2400" dirty="0" smtClean="0">
                <a:solidFill>
                  <a:schemeClr val="tx1">
                    <a:lumMod val="75000"/>
                    <a:lumOff val="25000"/>
                  </a:schemeClr>
                </a:solidFill>
                <a:latin typeface="Karla" charset="0"/>
                <a:ea typeface="Karla" charset="0"/>
                <a:cs typeface="Karla" charset="0"/>
              </a:rPr>
              <a:t>. </a:t>
            </a:r>
          </a:p>
          <a:p>
            <a:pPr marL="342900" indent="-342900">
              <a:spcAft>
                <a:spcPts val="600"/>
              </a:spcAft>
              <a:buAutoNum type="arabicPeriod"/>
            </a:pPr>
            <a:r>
              <a:rPr lang="en-US" sz="2400" dirty="0" smtClean="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smtClean="0">
                <a:solidFill>
                  <a:schemeClr val="tx1">
                    <a:lumMod val="75000"/>
                    <a:lumOff val="25000"/>
                  </a:schemeClr>
                </a:solidFill>
                <a:latin typeface="Karla" charset="0"/>
                <a:ea typeface="Karla" charset="0"/>
                <a:cs typeface="Karla" charset="0"/>
              </a:rPr>
              <a:t>X</a:t>
            </a:r>
            <a:r>
              <a:rPr lang="en-US" sz="2400" i="1" dirty="0" smtClean="0">
                <a:solidFill>
                  <a:schemeClr val="tx1">
                    <a:lumMod val="75000"/>
                    <a:lumOff val="25000"/>
                  </a:schemeClr>
                </a:solidFill>
                <a:latin typeface="Karla" charset="0"/>
                <a:ea typeface="Karla" charset="0"/>
                <a:cs typeface="Karla" charset="0"/>
              </a:rPr>
              <a:t>, y, W</a:t>
            </a:r>
            <a:r>
              <a:rPr lang="en-US" sz="2400" dirty="0" smtClean="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returns the derivatives and then we can use gradient descent to update.</a:t>
            </a:r>
          </a:p>
          <a:p>
            <a:pPr marL="342900" indent="-342900">
              <a:spcAft>
                <a:spcPts val="600"/>
              </a:spcAft>
              <a:buFont typeface="+mj-lt"/>
              <a:buAutoNum type="arabicPeriod"/>
            </a:pPr>
            <a:r>
              <a:rPr lang="en-US" sz="2400" dirty="0" smtClean="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endParaRPr lang="en-US" sz="2400" dirty="0" smtClean="0">
              <a:solidFill>
                <a:schemeClr val="tx1">
                  <a:lumMod val="75000"/>
                  <a:lumOff val="25000"/>
                </a:schemeClr>
              </a:solidFill>
              <a:latin typeface="Karla" charset="0"/>
              <a:ea typeface="Karla" charset="0"/>
              <a:cs typeface="Karla" charset="0"/>
            </a:endParaRPr>
          </a:p>
          <a:p>
            <a:pPr>
              <a:spcAft>
                <a:spcPts val="600"/>
              </a:spcAft>
            </a:pPr>
            <a:r>
              <a:rPr lang="en-US" sz="2400" dirty="0" smtClean="0">
                <a:solidFill>
                  <a:schemeClr val="tx1">
                    <a:lumMod val="75000"/>
                    <a:lumOff val="25000"/>
                  </a:schemeClr>
                </a:solidFill>
                <a:latin typeface="Karla" charset="0"/>
                <a:ea typeface="Karla" charset="0"/>
                <a:cs typeface="Karla" charset="0"/>
              </a:rPr>
              <a:t>Than this one: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10716013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 Pavlos game #456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93</a:t>
            </a:fld>
            <a:endParaRPr lang="en-US"/>
          </a:p>
        </p:txBody>
      </p:sp>
      <mc:AlternateContent xmlns:mc="http://schemas.openxmlformats.org/markup-compatibility/2006">
        <mc:Choice xmlns:a14="http://schemas.microsoft.com/office/drawing/2010/main" Requires="a14">
          <p:sp>
            <p:nvSpPr>
              <p:cNvPr id="93" name="TextBox 92"/>
              <p:cNvSpPr txBox="1"/>
              <p:nvPr/>
            </p:nvSpPr>
            <p:spPr>
              <a:xfrm>
                <a:off x="716623" y="982935"/>
                <a:ext cx="10454959" cy="5247527"/>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smtClean="0">
                    <a:solidFill>
                      <a:schemeClr val="tx1">
                        <a:lumMod val="75000"/>
                        <a:lumOff val="25000"/>
                      </a:schemeClr>
                    </a:solidFill>
                    <a:latin typeface="Karla" charset="0"/>
                    <a:ea typeface="Karla" charset="0"/>
                    <a:cs typeface="Karla" charset="0"/>
                  </a:rPr>
                  <a:t>Need to find a formalism to calculate the derivatives of the </a:t>
                </a:r>
                <a:r>
                  <a:rPr lang="en-US" sz="2400" dirty="0" smtClean="0">
                    <a:solidFill>
                      <a:schemeClr val="tx1">
                        <a:lumMod val="75000"/>
                        <a:lumOff val="25000"/>
                      </a:schemeClr>
                    </a:solidFill>
                    <a:latin typeface="Karla" charset="0"/>
                    <a:ea typeface="Karla" charset="0"/>
                    <a:cs typeface="Karla" charset="0"/>
                  </a:rPr>
                  <a:t>loss function </a:t>
                </a:r>
                <a:r>
                  <a:rPr lang="en-US" sz="2400" dirty="0" err="1" smtClean="0">
                    <a:solidFill>
                      <a:schemeClr val="tx1">
                        <a:lumMod val="75000"/>
                        <a:lumOff val="25000"/>
                      </a:schemeClr>
                    </a:solidFill>
                    <a:latin typeface="Karla" charset="0"/>
                    <a:ea typeface="Karla" charset="0"/>
                    <a:cs typeface="Karla" charset="0"/>
                  </a:rPr>
                  <a:t>wrt</a:t>
                </a:r>
                <a:r>
                  <a:rPr lang="en-US" sz="2400" dirty="0" smtClean="0">
                    <a:solidFill>
                      <a:schemeClr val="tx1">
                        <a:lumMod val="75000"/>
                        <a:lumOff val="25000"/>
                      </a:schemeClr>
                    </a:solidFill>
                    <a:latin typeface="Karla" charset="0"/>
                    <a:ea typeface="Karla" charset="0"/>
                    <a:cs typeface="Karla" charset="0"/>
                  </a:rPr>
                  <a:t> to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scratch.</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exact.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computationally efficient.</a:t>
                </a:r>
                <a:endParaRPr lang="en-US" sz="2400" dirty="0">
                  <a:solidFill>
                    <a:schemeClr val="tx1">
                      <a:lumMod val="75000"/>
                      <a:lumOff val="25000"/>
                    </a:schemeClr>
                  </a:solidFill>
                  <a:latin typeface="Karla" charset="0"/>
                  <a:ea typeface="Karla" charset="0"/>
                  <a:cs typeface="Karla" charset="0"/>
                </a:endParaRP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smtClean="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smtClean="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smtClean="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We should take advantage of the chain rule we learned before</a:t>
                </a:r>
                <a:endParaRPr lang="en-US" sz="2400" dirty="0">
                  <a:solidFill>
                    <a:schemeClr val="tx1">
                      <a:lumMod val="75000"/>
                      <a:lumOff val="25000"/>
                    </a:schemeClr>
                  </a:solidFill>
                  <a:latin typeface="Karla" charset="0"/>
                  <a:ea typeface="Karla" charset="0"/>
                  <a:cs typeface="Karla" charset="0"/>
                </a:endParaRPr>
              </a:p>
            </p:txBody>
          </p:sp>
        </mc:Choice>
        <mc:Fallback>
          <p:sp>
            <p:nvSpPr>
              <p:cNvPr id="93" name="TextBox 92"/>
              <p:cNvSpPr txBox="1">
                <a:spLocks noRot="1" noChangeAspect="1" noMove="1" noResize="1" noEditPoints="1" noAdjustHandles="1" noChangeArrowheads="1" noChangeShapeType="1" noTextEdit="1"/>
              </p:cNvSpPr>
              <p:nvPr/>
            </p:nvSpPr>
            <p:spPr>
              <a:xfrm>
                <a:off x="716623" y="982935"/>
                <a:ext cx="10454959" cy="5247527"/>
              </a:xfrm>
              <a:prstGeom prst="rect">
                <a:avLst/>
              </a:prstGeom>
              <a:blipFill rotWithShape="0">
                <a:blip r:embed="rId3"/>
                <a:stretch>
                  <a:fillRect l="-933" t="-929" r="-58" b="-1742"/>
                </a:stretch>
              </a:blipFill>
            </p:spPr>
            <p:txBody>
              <a:bodyPr/>
              <a:lstStyle/>
              <a:p>
                <a:r>
                  <a:rPr lang="en-US">
                    <a:noFill/>
                  </a:rPr>
                  <a:t> </a:t>
                </a:r>
              </a:p>
            </p:txBody>
          </p:sp>
        </mc:Fallback>
      </mc:AlternateContent>
    </p:spTree>
    <p:extLst>
      <p:ext uri="{BB962C8B-B14F-4D97-AF65-F5344CB8AC3E}">
        <p14:creationId xmlns:p14="http://schemas.microsoft.com/office/powerpoint/2010/main" val="88753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Idea 1: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94</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3"/>
                          <a:stretch>
                            <a:fillRect l="-419257" t="-2353" r="-1351" b="-876471"/>
                          </a:stretch>
                        </a:blipFill>
                      </a:tcPr>
                    </a:tc>
                  </a:tr>
                  <a:tr h="514712">
                    <a:tc>
                      <a:txBody>
                        <a:bodyPr/>
                        <a:lstStyle/>
                        <a:p>
                          <a:endParaRPr lang="en-US"/>
                        </a:p>
                      </a:txBody>
                      <a:tcPr anchor="ctr">
                        <a:blipFill rotWithShape="0">
                          <a:blip r:embed="rId3"/>
                          <a:stretch>
                            <a:fillRect l="-241" t="-102353" r="-271084" b="-776471"/>
                          </a:stretch>
                        </a:blipFill>
                      </a:tcPr>
                    </a:tc>
                    <a:tc>
                      <a:txBody>
                        <a:bodyPr/>
                        <a:lstStyle/>
                        <a:p>
                          <a:endParaRPr lang="en-US"/>
                        </a:p>
                      </a:txBody>
                      <a:tcPr>
                        <a:blipFill rotWithShape="0">
                          <a:blip r:embed="rId3"/>
                          <a:stretch>
                            <a:fillRect l="-179310" t="-102353" r="-384914" b="-776471"/>
                          </a:stretch>
                        </a:blipFill>
                      </a:tcPr>
                    </a:tc>
                    <a:tc>
                      <a:txBody>
                        <a:bodyPr/>
                        <a:lstStyle/>
                        <a:p>
                          <a:endParaRPr lang="en-US"/>
                        </a:p>
                      </a:txBody>
                      <a:tcPr anchor="ctr">
                        <a:blipFill rotWithShape="0">
                          <a:blip r:embed="rId3"/>
                          <a:stretch>
                            <a:fillRect l="-218919" t="-102353" r="-201689" b="-77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3"/>
                          <a:stretch>
                            <a:fillRect l="-241" t="-191111" r="-271084" b="-633333"/>
                          </a:stretch>
                        </a:blipFill>
                      </a:tcPr>
                    </a:tc>
                    <a:tc>
                      <a:txBody>
                        <a:bodyPr/>
                        <a:lstStyle/>
                        <a:p>
                          <a:endParaRPr lang="en-US"/>
                        </a:p>
                      </a:txBody>
                      <a:tcPr>
                        <a:blipFill rotWithShape="0">
                          <a:blip r:embed="rId3"/>
                          <a:stretch>
                            <a:fillRect l="-179310" t="-191111" r="-384914" b="-633333"/>
                          </a:stretch>
                        </a:blipFill>
                      </a:tcPr>
                    </a:tc>
                    <a:tc>
                      <a:txBody>
                        <a:bodyPr/>
                        <a:lstStyle/>
                        <a:p>
                          <a:endParaRPr lang="en-US"/>
                        </a:p>
                      </a:txBody>
                      <a:tcPr anchor="ctr">
                        <a:blipFill rotWithShape="0">
                          <a:blip r:embed="rId3"/>
                          <a:stretch>
                            <a:fillRect l="-218919" t="-191111" r="-201689" b="-633333"/>
                          </a:stretch>
                        </a:blipFill>
                      </a:tcPr>
                    </a:tc>
                    <a:tc>
                      <a:txBody>
                        <a:bodyPr/>
                        <a:lstStyle/>
                        <a:p>
                          <a:endParaRPr lang="en-US"/>
                        </a:p>
                      </a:txBody>
                      <a:tcPr anchor="ctr">
                        <a:blipFill rotWithShape="0">
                          <a:blip r:embed="rId3"/>
                          <a:stretch>
                            <a:fillRect l="-317845" t="-191111" r="-101010" b="-633333"/>
                          </a:stretch>
                        </a:blipFill>
                      </a:tcPr>
                    </a:tc>
                    <a:tc>
                      <a:txBody>
                        <a:bodyPr/>
                        <a:lstStyle/>
                        <a:p>
                          <a:endParaRPr lang="en-US"/>
                        </a:p>
                      </a:txBody>
                      <a:tcPr anchor="ctr">
                        <a:blipFill rotWithShape="0">
                          <a:blip r:embed="rId3"/>
                          <a:stretch>
                            <a:fillRect l="-419257" t="-191111" r="-1351" b="-633333"/>
                          </a:stretch>
                        </a:blipFill>
                      </a:tcPr>
                    </a:tc>
                  </a:tr>
                  <a:tr h="551246">
                    <a:tc>
                      <a:txBody>
                        <a:bodyPr/>
                        <a:lstStyle/>
                        <a:p>
                          <a:endParaRPr lang="en-US"/>
                        </a:p>
                      </a:txBody>
                      <a:tcPr anchor="ctr">
                        <a:blipFill rotWithShape="0">
                          <a:blip r:embed="rId3"/>
                          <a:stretch>
                            <a:fillRect l="-241" t="-291111" r="-271084" b="-533333"/>
                          </a:stretch>
                        </a:blipFill>
                      </a:tcPr>
                    </a:tc>
                    <a:tc>
                      <a:txBody>
                        <a:bodyPr/>
                        <a:lstStyle/>
                        <a:p>
                          <a:endParaRPr lang="en-US"/>
                        </a:p>
                      </a:txBody>
                      <a:tcPr>
                        <a:blipFill rotWithShape="0">
                          <a:blip r:embed="rId3"/>
                          <a:stretch>
                            <a:fillRect l="-179310" t="-291111" r="-384914" b="-533333"/>
                          </a:stretch>
                        </a:blipFill>
                      </a:tcPr>
                    </a:tc>
                    <a:tc>
                      <a:txBody>
                        <a:bodyPr/>
                        <a:lstStyle/>
                        <a:p>
                          <a:endParaRPr lang="en-US"/>
                        </a:p>
                      </a:txBody>
                      <a:tcPr anchor="ctr">
                        <a:blipFill rotWithShape="0">
                          <a:blip r:embed="rId3"/>
                          <a:stretch>
                            <a:fillRect l="-218919" t="-291111" r="-201689" b="-53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3"/>
                          <a:stretch>
                            <a:fillRect l="-419257" t="-291111" r="-1351" b="-533333"/>
                          </a:stretch>
                        </a:blipFill>
                      </a:tcPr>
                    </a:tc>
                  </a:tr>
                  <a:tr h="633993">
                    <a:tc>
                      <a:txBody>
                        <a:bodyPr/>
                        <a:lstStyle/>
                        <a:p>
                          <a:endParaRPr lang="en-US"/>
                        </a:p>
                      </a:txBody>
                      <a:tcPr anchor="ctr">
                        <a:blipFill rotWithShape="0">
                          <a:blip r:embed="rId3"/>
                          <a:stretch>
                            <a:fillRect l="-241" t="-335238" r="-271084" b="-357143"/>
                          </a:stretch>
                        </a:blipFill>
                      </a:tcPr>
                    </a:tc>
                    <a:tc>
                      <a:txBody>
                        <a:bodyPr/>
                        <a:lstStyle/>
                        <a:p>
                          <a:endParaRPr lang="en-US"/>
                        </a:p>
                      </a:txBody>
                      <a:tcPr>
                        <a:blipFill rotWithShape="0">
                          <a:blip r:embed="rId3"/>
                          <a:stretch>
                            <a:fillRect l="-179310" t="-335238" r="-384914" b="-357143"/>
                          </a:stretch>
                        </a:blipFill>
                      </a:tcPr>
                    </a:tc>
                    <a:tc>
                      <a:txBody>
                        <a:bodyPr/>
                        <a:lstStyle/>
                        <a:p>
                          <a:endParaRPr lang="en-US"/>
                        </a:p>
                      </a:txBody>
                      <a:tcPr anchor="ctr">
                        <a:blipFill rotWithShape="0">
                          <a:blip r:embed="rId3"/>
                          <a:stretch>
                            <a:fillRect l="-218919" t="-335238" r="-201689" b="-357143"/>
                          </a:stretch>
                        </a:blipFill>
                      </a:tcPr>
                    </a:tc>
                    <a:tc>
                      <a:txBody>
                        <a:bodyPr/>
                        <a:lstStyle/>
                        <a:p>
                          <a:endParaRPr lang="en-US"/>
                        </a:p>
                      </a:txBody>
                      <a:tcPr anchor="ctr">
                        <a:blipFill rotWithShape="0">
                          <a:blip r:embed="rId3"/>
                          <a:stretch>
                            <a:fillRect l="-317845" t="-335238" r="-101010" b="-357143"/>
                          </a:stretch>
                        </a:blipFill>
                      </a:tcPr>
                    </a:tc>
                    <a:tc>
                      <a:txBody>
                        <a:bodyPr/>
                        <a:lstStyle/>
                        <a:p>
                          <a:endParaRPr lang="en-US"/>
                        </a:p>
                      </a:txBody>
                      <a:tcPr anchor="ctr">
                        <a:blipFill rotWithShape="0">
                          <a:blip r:embed="rId3"/>
                          <a:stretch>
                            <a:fillRect l="-419257" t="-335238" r="-1351" b="-357143"/>
                          </a:stretch>
                        </a:blipFill>
                      </a:tcPr>
                    </a:tc>
                  </a:tr>
                  <a:tr h="726313">
                    <a:tc>
                      <a:txBody>
                        <a:bodyPr/>
                        <a:lstStyle/>
                        <a:p>
                          <a:endParaRPr lang="en-US"/>
                        </a:p>
                      </a:txBody>
                      <a:tcPr anchor="ctr">
                        <a:blipFill rotWithShape="0">
                          <a:blip r:embed="rId3"/>
                          <a:stretch>
                            <a:fillRect l="-241" t="-384034" r="-271084" b="-215126"/>
                          </a:stretch>
                        </a:blipFill>
                      </a:tcPr>
                    </a:tc>
                    <a:tc>
                      <a:txBody>
                        <a:bodyPr/>
                        <a:lstStyle/>
                        <a:p>
                          <a:endParaRPr lang="en-US"/>
                        </a:p>
                      </a:txBody>
                      <a:tcPr>
                        <a:blipFill rotWithShape="0">
                          <a:blip r:embed="rId3"/>
                          <a:stretch>
                            <a:fillRect l="-179310" t="-384034" r="-384914" b="-215126"/>
                          </a:stretch>
                        </a:blipFill>
                      </a:tcPr>
                    </a:tc>
                    <a:tc>
                      <a:txBody>
                        <a:bodyPr/>
                        <a:lstStyle/>
                        <a:p>
                          <a:endParaRPr lang="en-US"/>
                        </a:p>
                      </a:txBody>
                      <a:tcPr anchor="ctr">
                        <a:blipFill rotWithShape="0">
                          <a:blip r:embed="rId3"/>
                          <a:stretch>
                            <a:fillRect l="-218919" t="-384034" r="-201689" b="-215126"/>
                          </a:stretch>
                        </a:blipFill>
                      </a:tcPr>
                    </a:tc>
                    <a:tc>
                      <a:txBody>
                        <a:bodyPr/>
                        <a:lstStyle/>
                        <a:p>
                          <a:endParaRPr lang="en-US"/>
                        </a:p>
                      </a:txBody>
                      <a:tcPr anchor="ctr">
                        <a:blipFill rotWithShape="0">
                          <a:blip r:embed="rId3"/>
                          <a:stretch>
                            <a:fillRect l="-317845" t="-384034" r="-101010" b="-215126"/>
                          </a:stretch>
                        </a:blipFill>
                      </a:tcPr>
                    </a:tc>
                    <a:tc>
                      <a:txBody>
                        <a:bodyPr/>
                        <a:lstStyle/>
                        <a:p>
                          <a:endParaRPr lang="en-US"/>
                        </a:p>
                      </a:txBody>
                      <a:tcPr anchor="ctr">
                        <a:blipFill rotWithShape="0">
                          <a:blip r:embed="rId3"/>
                          <a:stretch>
                            <a:fillRect l="-419257" t="-384034" r="-1351" b="-215126"/>
                          </a:stretch>
                        </a:blipFill>
                      </a:tcPr>
                    </a:tc>
                  </a:tr>
                  <a:tr h="552234">
                    <a:tc>
                      <a:txBody>
                        <a:bodyPr/>
                        <a:lstStyle/>
                        <a:p>
                          <a:endParaRPr lang="en-US"/>
                        </a:p>
                      </a:txBody>
                      <a:tcPr anchor="ctr">
                        <a:blipFill rotWithShape="0">
                          <a:blip r:embed="rId3"/>
                          <a:stretch>
                            <a:fillRect l="-241" t="-640000" r="-271084" b="-184444"/>
                          </a:stretch>
                        </a:blipFill>
                      </a:tcPr>
                    </a:tc>
                    <a:tc>
                      <a:txBody>
                        <a:bodyPr/>
                        <a:lstStyle/>
                        <a:p>
                          <a:endParaRPr lang="en-US"/>
                        </a:p>
                      </a:txBody>
                      <a:tcPr>
                        <a:blipFill rotWithShape="0">
                          <a:blip r:embed="rId3"/>
                          <a:stretch>
                            <a:fillRect l="-179310" t="-640000" r="-384914" b="-184444"/>
                          </a:stretch>
                        </a:blipFill>
                      </a:tcPr>
                    </a:tc>
                    <a:tc>
                      <a:txBody>
                        <a:bodyPr/>
                        <a:lstStyle/>
                        <a:p>
                          <a:endParaRPr lang="en-US"/>
                        </a:p>
                      </a:txBody>
                      <a:tcPr anchor="ctr">
                        <a:blipFill rotWithShape="0">
                          <a:blip r:embed="rId3"/>
                          <a:stretch>
                            <a:fillRect l="-218919" t="-640000" r="-201689" b="-184444"/>
                          </a:stretch>
                        </a:blipFill>
                      </a:tcPr>
                    </a:tc>
                    <a:tc>
                      <a:txBody>
                        <a:bodyPr/>
                        <a:lstStyle/>
                        <a:p>
                          <a:endParaRPr lang="en-US"/>
                        </a:p>
                      </a:txBody>
                      <a:tcPr anchor="ctr">
                        <a:blipFill rotWithShape="0">
                          <a:blip r:embed="rId3"/>
                          <a:stretch>
                            <a:fillRect l="-317845" t="-640000" r="-101010" b="-184444"/>
                          </a:stretch>
                        </a:blipFill>
                      </a:tcPr>
                    </a:tc>
                    <a:tc>
                      <a:txBody>
                        <a:bodyPr/>
                        <a:lstStyle/>
                        <a:p>
                          <a:endParaRPr lang="en-US"/>
                        </a:p>
                      </a:txBody>
                      <a:tcPr anchor="ctr">
                        <a:blipFill rotWithShape="0">
                          <a:blip r:embed="rId3"/>
                          <a:stretch>
                            <a:fillRect l="-419257" t="-640000" r="-1351" b="-184444"/>
                          </a:stretch>
                        </a:blipFill>
                      </a:tcPr>
                    </a:tc>
                  </a:tr>
                  <a:tr h="990727">
                    <a:tc>
                      <a:txBody>
                        <a:bodyPr/>
                        <a:lstStyle/>
                        <a:p>
                          <a:endParaRPr lang="en-US"/>
                        </a:p>
                      </a:txBody>
                      <a:tcPr anchor="ctr">
                        <a:blipFill rotWithShape="0">
                          <a:blip r:embed="rId3"/>
                          <a:stretch>
                            <a:fillRect l="-241" t="-408589" r="-271084" b="-1840"/>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3"/>
                          <a:stretch>
                            <a:fillRect l="-317845" t="-408589" r="-101010" b="-184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33990371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95</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We still need to derive </a:t>
            </a:r>
            <a:r>
              <a:rPr lang="en-US" sz="2400" dirty="0" smtClean="0"/>
              <a:t>derivatives </a:t>
            </a:r>
            <a:r>
              <a:rPr lang="en-US" sz="2400" dirty="0" smtClean="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b="1" i="1" smtClean="0">
                                            <a:latin typeface="Cambria Math"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r>
                                  <a:rPr lang="en-US" sz="1200" smtClean="0">
                                    <a:latin typeface="Cambria Math" charset="0"/>
                                  </a:rPr>
                                  <m:t>𝑋</m:t>
                                </m:r>
                              </m:oMath>
                            </m:oMathPara>
                          </a14:m>
                          <a:endParaRPr lang="en-US" sz="1200" b="0" dirty="0" smtClean="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smtClean="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charset="0"/>
                                      </a:rPr>
                                    </m:ctrlPr>
                                  </m:sSupPr>
                                  <m:e>
                                    <m:sSup>
                                      <m:sSupPr>
                                        <m:ctrlPr>
                                          <a:rPr lang="en-US" sz="1200" i="1">
                                            <a:latin typeface="Cambria Math" charset="0"/>
                                          </a:rPr>
                                        </m:ctrlPr>
                                      </m:sSupPr>
                                      <m:e>
                                        <m:r>
                                          <a:rPr lang="en-US" sz="1200">
                                            <a:latin typeface="Cambria Math" charset="0"/>
                                          </a:rPr>
                                          <m:t>𝑒</m:t>
                                        </m:r>
                                      </m:e>
                                      <m:sup>
                                        <m:sSub>
                                          <m:sSubPr>
                                            <m:ctrlPr>
                                              <a:rPr lang="en-US" sz="1200" i="1">
                                                <a:latin typeface="Cambria Math"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𝑒</m:t>
                                    </m:r>
                                  </m:e>
                                  <m:sup>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smtClean="0"/>
                        </a:p>
                      </a:txBody>
                      <a:tcPr marL="80012" marR="80012" marT="40006" marB="40006">
                        <a:solidFill>
                          <a:schemeClr val="accent6">
                            <a:lumMod val="40000"/>
                            <a:lumOff val="60000"/>
                          </a:schemeClr>
                        </a:solidFill>
                      </a:tcPr>
                    </a:tc>
                    <a:tc>
                      <a:txBody>
                        <a:bodyPr/>
                        <a:lstStyle/>
                        <a:p>
                          <a:pPr algn="ctr"/>
                          <a:r>
                            <a:rPr lang="en-US" sz="1200" dirty="0" smtClean="0"/>
                            <a:t>1+</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smtClean="0"/>
                            <a:t>1</a:t>
                          </a:r>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charset="0"/>
                                      </a:rPr>
                                    </m:ctrlPr>
                                  </m:fPr>
                                  <m:num>
                                    <m:r>
                                      <a:rPr lang="en-US" sz="1200">
                                        <a:latin typeface="Cambria Math" charset="0"/>
                                      </a:rPr>
                                      <m:t>1</m:t>
                                    </m:r>
                                  </m:num>
                                  <m:den>
                                    <m:sSub>
                                      <m:sSubPr>
                                        <m:ctrlPr>
                                          <a:rPr lang="en-US" sz="1200" i="1">
                                            <a:latin typeface="Cambria Math"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smtClean="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Sup>
                                      <m:sSubSupPr>
                                        <m:ctrlPr>
                                          <a:rPr lang="en-US" sz="1200" i="1" smtClean="0">
                                            <a:latin typeface="Cambria Math"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charset="0"/>
                                          </a:rPr>
                                        </m:ctrlPr>
                                      </m:funcPr>
                                      <m:fName>
                                        <m:r>
                                          <m:rPr>
                                            <m:sty m:val="p"/>
                                          </m:rPr>
                                          <a:rPr lang="en-US" sz="1200" smtClean="0">
                                            <a:latin typeface="Cambria Math" charset="0"/>
                                          </a:rPr>
                                          <m:t>log</m:t>
                                        </m:r>
                                      </m:fName>
                                      <m:e>
                                        <m:f>
                                          <m:fPr>
                                            <m:ctrlPr>
                                              <a:rPr lang="mr-IN" sz="1200" i="1">
                                                <a:latin typeface="Cambria Math" charset="0"/>
                                              </a:rPr>
                                            </m:ctrlPr>
                                          </m:fPr>
                                          <m:num>
                                            <m:r>
                                              <a:rPr lang="en-US" sz="120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smtClean="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r>
                                      <a:rPr lang="en-US" sz="1200" smtClean="0">
                                        <a:latin typeface="Cambria Math" charset="0"/>
                                      </a:rPr>
                                      <m:t>ℒ</m:t>
                                    </m:r>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smtClean="0"/>
                            <a:t> </a:t>
                          </a:r>
                          <a:endParaRPr lang="en-US" sz="1200" dirty="0"/>
                        </a:p>
                      </a:txBody>
                      <a:tcPr marL="80012" marR="80012" marT="40006" marB="40006" anchor="ctr"/>
                    </a:tc>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ℒ</m:t>
                                        </m:r>
                                      </m:e>
                                      <m:sub>
                                        <m:r>
                                          <a:rPr lang="en-US" sz="1200" smtClean="0">
                                            <a:latin typeface="Cambria Math" charset="0"/>
                                          </a:rPr>
                                          <m:t>𝑖</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oMath>
                            </m:oMathPara>
                          </a14:m>
                          <a:endParaRPr lang="en-US" sz="1200" dirty="0"/>
                        </a:p>
                        <a:p>
                          <a:endParaRPr lang="en-US" sz="1200" b="0" dirty="0" smtClean="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3"/>
                          <a:stretch>
                            <a:fillRect l="-448649" t="-1351" r="-1544" b="-918919"/>
                          </a:stretch>
                        </a:blipFill>
                      </a:tcPr>
                    </a:tc>
                  </a:tr>
                  <a:tr h="450383">
                    <a:tc>
                      <a:txBody>
                        <a:bodyPr/>
                        <a:lstStyle/>
                        <a:p>
                          <a:endParaRPr lang="en-US"/>
                        </a:p>
                      </a:txBody>
                      <a:tcPr marL="80012" marR="80012" marT="40006" marB="40006" anchor="ctr">
                        <a:blipFill rotWithShape="0">
                          <a:blip r:embed="rId3"/>
                          <a:stretch>
                            <a:fillRect l="-240" t="-100000" r="-241487" b="-806667"/>
                          </a:stretch>
                        </a:blipFill>
                      </a:tcPr>
                    </a:tc>
                    <a:tc>
                      <a:txBody>
                        <a:bodyPr/>
                        <a:lstStyle/>
                        <a:p>
                          <a:endParaRPr lang="en-US"/>
                        </a:p>
                      </a:txBody>
                      <a:tcPr marL="80012" marR="80012" marT="40006" marB="40006">
                        <a:blipFill rotWithShape="0">
                          <a:blip r:embed="rId3"/>
                          <a:stretch>
                            <a:fillRect l="-185778" t="-100000" r="-347556" b="-806667"/>
                          </a:stretch>
                        </a:blipFill>
                      </a:tcPr>
                    </a:tc>
                    <a:tc>
                      <a:txBody>
                        <a:bodyPr/>
                        <a:lstStyle/>
                        <a:p>
                          <a:endParaRPr lang="en-US"/>
                        </a:p>
                      </a:txBody>
                      <a:tcPr marL="80012" marR="80012" marT="40006" marB="40006" anchor="ctr">
                        <a:blipFill rotWithShape="0">
                          <a:blip r:embed="rId3"/>
                          <a:stretch>
                            <a:fillRect l="-247308" t="-100000" r="-200769"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3"/>
                          <a:stretch>
                            <a:fillRect l="-240" t="-189873" r="-241487" b="-665823"/>
                          </a:stretch>
                        </a:blipFill>
                      </a:tcPr>
                    </a:tc>
                    <a:tc>
                      <a:txBody>
                        <a:bodyPr/>
                        <a:lstStyle/>
                        <a:p>
                          <a:endParaRPr lang="en-US"/>
                        </a:p>
                      </a:txBody>
                      <a:tcPr marL="80012" marR="80012" marT="40006" marB="40006">
                        <a:blipFill rotWithShape="0">
                          <a:blip r:embed="rId3"/>
                          <a:stretch>
                            <a:fillRect l="-185778" t="-189873" r="-347556" b="-665823"/>
                          </a:stretch>
                        </a:blipFill>
                      </a:tcPr>
                    </a:tc>
                    <a:tc>
                      <a:txBody>
                        <a:bodyPr/>
                        <a:lstStyle/>
                        <a:p>
                          <a:endParaRPr lang="en-US"/>
                        </a:p>
                      </a:txBody>
                      <a:tcPr marL="80012" marR="80012" marT="40006" marB="40006" anchor="ctr">
                        <a:blipFill rotWithShape="0">
                          <a:blip r:embed="rId3"/>
                          <a:stretch>
                            <a:fillRect l="-247308" t="-189873" r="-200769" b="-665823"/>
                          </a:stretch>
                        </a:blipFill>
                      </a:tcPr>
                    </a:tc>
                    <a:tc>
                      <a:txBody>
                        <a:bodyPr/>
                        <a:lstStyle/>
                        <a:p>
                          <a:endParaRPr lang="en-US"/>
                        </a:p>
                      </a:txBody>
                      <a:tcPr marL="80012" marR="80012" marT="40006" marB="40006" anchor="ctr">
                        <a:blipFill rotWithShape="0">
                          <a:blip r:embed="rId3"/>
                          <a:stretch>
                            <a:fillRect l="-348649" t="-189873" r="-101544" b="-665823"/>
                          </a:stretch>
                        </a:blipFill>
                      </a:tcPr>
                    </a:tc>
                    <a:tc>
                      <a:txBody>
                        <a:bodyPr/>
                        <a:lstStyle/>
                        <a:p>
                          <a:endParaRPr lang="en-US"/>
                        </a:p>
                      </a:txBody>
                      <a:tcPr marL="80012" marR="80012" marT="40006" marB="40006" anchor="ctr">
                        <a:blipFill rotWithShape="0">
                          <a:blip r:embed="rId3"/>
                          <a:stretch>
                            <a:fillRect l="-448649" t="-189873" r="-1544" b="-665823"/>
                          </a:stretch>
                        </a:blipFill>
                      </a:tcPr>
                    </a:tc>
                  </a:tr>
                  <a:tr h="482350">
                    <a:tc>
                      <a:txBody>
                        <a:bodyPr/>
                        <a:lstStyle/>
                        <a:p>
                          <a:endParaRPr lang="en-US"/>
                        </a:p>
                      </a:txBody>
                      <a:tcPr marL="80012" marR="80012" marT="40006" marB="40006" anchor="ctr">
                        <a:blipFill rotWithShape="0">
                          <a:blip r:embed="rId3"/>
                          <a:stretch>
                            <a:fillRect l="-240" t="-289873" r="-241487" b="-565823"/>
                          </a:stretch>
                        </a:blipFill>
                      </a:tcPr>
                    </a:tc>
                    <a:tc>
                      <a:txBody>
                        <a:bodyPr/>
                        <a:lstStyle/>
                        <a:p>
                          <a:endParaRPr lang="en-US"/>
                        </a:p>
                      </a:txBody>
                      <a:tcPr marL="80012" marR="80012" marT="40006" marB="40006">
                        <a:blipFill rotWithShape="0">
                          <a:blip r:embed="rId3"/>
                          <a:stretch>
                            <a:fillRect l="-185778" t="-289873" r="-347556" b="-565823"/>
                          </a:stretch>
                        </a:blipFill>
                      </a:tcPr>
                    </a:tc>
                    <a:tc>
                      <a:txBody>
                        <a:bodyPr/>
                        <a:lstStyle/>
                        <a:p>
                          <a:endParaRPr lang="en-US"/>
                        </a:p>
                      </a:txBody>
                      <a:tcPr marL="80012" marR="80012" marT="40006" marB="40006" anchor="ctr">
                        <a:blipFill rotWithShape="0">
                          <a:blip r:embed="rId3"/>
                          <a:stretch>
                            <a:fillRect l="-247308" t="-289873" r="-200769"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3"/>
                          <a:stretch>
                            <a:fillRect l="-448649" t="-289873" r="-1544" b="-565823"/>
                          </a:stretch>
                        </a:blipFill>
                      </a:tcPr>
                    </a:tc>
                  </a:tr>
                  <a:tr h="554756">
                    <a:tc>
                      <a:txBody>
                        <a:bodyPr/>
                        <a:lstStyle/>
                        <a:p>
                          <a:endParaRPr lang="en-US"/>
                        </a:p>
                      </a:txBody>
                      <a:tcPr marL="80012" marR="80012" marT="40006" marB="40006" anchor="ctr">
                        <a:blipFill rotWithShape="0">
                          <a:blip r:embed="rId3"/>
                          <a:stretch>
                            <a:fillRect l="-240" t="-338462" r="-241487" b="-391209"/>
                          </a:stretch>
                        </a:blipFill>
                      </a:tcPr>
                    </a:tc>
                    <a:tc>
                      <a:txBody>
                        <a:bodyPr/>
                        <a:lstStyle/>
                        <a:p>
                          <a:endParaRPr lang="en-US"/>
                        </a:p>
                      </a:txBody>
                      <a:tcPr marL="80012" marR="80012" marT="40006" marB="40006">
                        <a:blipFill rotWithShape="0">
                          <a:blip r:embed="rId3"/>
                          <a:stretch>
                            <a:fillRect l="-185778" t="-338462" r="-347556" b="-391209"/>
                          </a:stretch>
                        </a:blipFill>
                      </a:tcPr>
                    </a:tc>
                    <a:tc>
                      <a:txBody>
                        <a:bodyPr/>
                        <a:lstStyle/>
                        <a:p>
                          <a:endParaRPr lang="en-US"/>
                        </a:p>
                      </a:txBody>
                      <a:tcPr marL="80012" marR="80012" marT="40006" marB="40006" anchor="ctr">
                        <a:blipFill rotWithShape="0">
                          <a:blip r:embed="rId3"/>
                          <a:stretch>
                            <a:fillRect l="-247308" t="-338462" r="-200769" b="-391209"/>
                          </a:stretch>
                        </a:blipFill>
                      </a:tcPr>
                    </a:tc>
                    <a:tc>
                      <a:txBody>
                        <a:bodyPr/>
                        <a:lstStyle/>
                        <a:p>
                          <a:endParaRPr lang="en-US"/>
                        </a:p>
                      </a:txBody>
                      <a:tcPr marL="80012" marR="80012" marT="40006" marB="40006" anchor="ctr">
                        <a:blipFill rotWithShape="0">
                          <a:blip r:embed="rId3"/>
                          <a:stretch>
                            <a:fillRect l="-348649" t="-338462" r="-101544" b="-391209"/>
                          </a:stretch>
                        </a:blipFill>
                      </a:tcPr>
                    </a:tc>
                    <a:tc>
                      <a:txBody>
                        <a:bodyPr/>
                        <a:lstStyle/>
                        <a:p>
                          <a:endParaRPr lang="en-US"/>
                        </a:p>
                      </a:txBody>
                      <a:tcPr marL="80012" marR="80012" marT="40006" marB="40006" anchor="ctr">
                        <a:blipFill rotWithShape="0">
                          <a:blip r:embed="rId3"/>
                          <a:stretch>
                            <a:fillRect l="-448649" t="-338462" r="-1544" b="-391209"/>
                          </a:stretch>
                        </a:blipFill>
                      </a:tcPr>
                    </a:tc>
                  </a:tr>
                  <a:tr h="635537">
                    <a:tc>
                      <a:txBody>
                        <a:bodyPr/>
                        <a:lstStyle/>
                        <a:p>
                          <a:endParaRPr lang="en-US"/>
                        </a:p>
                      </a:txBody>
                      <a:tcPr marL="80012" marR="80012" marT="40006" marB="40006" anchor="ctr">
                        <a:blipFill rotWithShape="0">
                          <a:blip r:embed="rId3"/>
                          <a:stretch>
                            <a:fillRect l="-240" t="-380000" r="-241487" b="-239048"/>
                          </a:stretch>
                        </a:blipFill>
                      </a:tcPr>
                    </a:tc>
                    <a:tc>
                      <a:txBody>
                        <a:bodyPr/>
                        <a:lstStyle/>
                        <a:p>
                          <a:endParaRPr lang="en-US"/>
                        </a:p>
                      </a:txBody>
                      <a:tcPr marL="80012" marR="80012" marT="40006" marB="40006">
                        <a:blipFill rotWithShape="0">
                          <a:blip r:embed="rId3"/>
                          <a:stretch>
                            <a:fillRect l="-185778" t="-380000" r="-347556" b="-239048"/>
                          </a:stretch>
                        </a:blipFill>
                      </a:tcPr>
                    </a:tc>
                    <a:tc>
                      <a:txBody>
                        <a:bodyPr/>
                        <a:lstStyle/>
                        <a:p>
                          <a:endParaRPr lang="en-US"/>
                        </a:p>
                      </a:txBody>
                      <a:tcPr marL="80012" marR="80012" marT="40006" marB="40006" anchor="ctr">
                        <a:blipFill rotWithShape="0">
                          <a:blip r:embed="rId3"/>
                          <a:stretch>
                            <a:fillRect l="-247308" t="-380000" r="-200769" b="-239048"/>
                          </a:stretch>
                        </a:blipFill>
                      </a:tcPr>
                    </a:tc>
                    <a:tc>
                      <a:txBody>
                        <a:bodyPr/>
                        <a:lstStyle/>
                        <a:p>
                          <a:endParaRPr lang="en-US"/>
                        </a:p>
                      </a:txBody>
                      <a:tcPr marL="80012" marR="80012" marT="40006" marB="40006" anchor="ctr">
                        <a:blipFill rotWithShape="0">
                          <a:blip r:embed="rId3"/>
                          <a:stretch>
                            <a:fillRect l="-348649" t="-380000" r="-101544" b="-239048"/>
                          </a:stretch>
                        </a:blipFill>
                      </a:tcPr>
                    </a:tc>
                    <a:tc>
                      <a:txBody>
                        <a:bodyPr/>
                        <a:lstStyle/>
                        <a:p>
                          <a:endParaRPr lang="en-US"/>
                        </a:p>
                      </a:txBody>
                      <a:tcPr marL="80012" marR="80012" marT="40006" marB="40006" anchor="ctr">
                        <a:blipFill rotWithShape="0">
                          <a:blip r:embed="rId3"/>
                          <a:stretch>
                            <a:fillRect l="-448649" t="-380000" r="-1544" b="-239048"/>
                          </a:stretch>
                        </a:blipFill>
                      </a:tcPr>
                    </a:tc>
                  </a:tr>
                  <a:tr h="483215">
                    <a:tc>
                      <a:txBody>
                        <a:bodyPr/>
                        <a:lstStyle/>
                        <a:p>
                          <a:endParaRPr lang="en-US"/>
                        </a:p>
                      </a:txBody>
                      <a:tcPr marL="80012" marR="80012" marT="40006" marB="40006" anchor="ctr">
                        <a:blipFill rotWithShape="0">
                          <a:blip r:embed="rId3"/>
                          <a:stretch>
                            <a:fillRect l="-240" t="-637975" r="-241487" b="-217722"/>
                          </a:stretch>
                        </a:blipFill>
                      </a:tcPr>
                    </a:tc>
                    <a:tc>
                      <a:txBody>
                        <a:bodyPr/>
                        <a:lstStyle/>
                        <a:p>
                          <a:endParaRPr lang="en-US"/>
                        </a:p>
                      </a:txBody>
                      <a:tcPr marL="80012" marR="80012" marT="40006" marB="40006">
                        <a:blipFill rotWithShape="0">
                          <a:blip r:embed="rId3"/>
                          <a:stretch>
                            <a:fillRect l="-185778" t="-637975" r="-347556" b="-217722"/>
                          </a:stretch>
                        </a:blipFill>
                      </a:tcPr>
                    </a:tc>
                    <a:tc>
                      <a:txBody>
                        <a:bodyPr/>
                        <a:lstStyle/>
                        <a:p>
                          <a:endParaRPr lang="en-US"/>
                        </a:p>
                      </a:txBody>
                      <a:tcPr marL="80012" marR="80012" marT="40006" marB="40006" anchor="ctr">
                        <a:blipFill rotWithShape="0">
                          <a:blip r:embed="rId3"/>
                          <a:stretch>
                            <a:fillRect l="-247308" t="-637975" r="-200769" b="-217722"/>
                          </a:stretch>
                        </a:blipFill>
                      </a:tcPr>
                    </a:tc>
                    <a:tc>
                      <a:txBody>
                        <a:bodyPr/>
                        <a:lstStyle/>
                        <a:p>
                          <a:endParaRPr lang="en-US"/>
                        </a:p>
                      </a:txBody>
                      <a:tcPr marL="80012" marR="80012" marT="40006" marB="40006" anchor="ctr">
                        <a:blipFill rotWithShape="0">
                          <a:blip r:embed="rId3"/>
                          <a:stretch>
                            <a:fillRect l="-348649" t="-637975" r="-101544" b="-217722"/>
                          </a:stretch>
                        </a:blipFill>
                      </a:tcPr>
                    </a:tc>
                    <a:tc>
                      <a:txBody>
                        <a:bodyPr/>
                        <a:lstStyle/>
                        <a:p>
                          <a:endParaRPr lang="en-US"/>
                        </a:p>
                      </a:txBody>
                      <a:tcPr marL="80012" marR="80012" marT="40006" marB="40006" anchor="ctr">
                        <a:blipFill rotWithShape="0">
                          <a:blip r:embed="rId3"/>
                          <a:stretch>
                            <a:fillRect l="-448649" t="-637975" r="-1544" b="-217722"/>
                          </a:stretch>
                        </a:blipFill>
                      </a:tcPr>
                    </a:tc>
                  </a:tr>
                  <a:tr h="1034652">
                    <a:tc>
                      <a:txBody>
                        <a:bodyPr/>
                        <a:lstStyle/>
                        <a:p>
                          <a:endParaRPr lang="en-US"/>
                        </a:p>
                      </a:txBody>
                      <a:tcPr marL="80012" marR="80012" marT="40006" marB="40006" anchor="ctr">
                        <a:blipFill rotWithShape="0">
                          <a:blip r:embed="rId3"/>
                          <a:stretch>
                            <a:fillRect l="-240" t="-342941" r="-241487"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3"/>
                          <a:stretch>
                            <a:fillRect l="-348649" t="-342941" r="-10154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181133603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96</a:t>
            </a:fld>
            <a:endParaRPr lang="en-US"/>
          </a:p>
        </p:txBody>
      </p:sp>
      <p:sp>
        <p:nvSpPr>
          <p:cNvPr id="6" name="TextBox 5"/>
          <p:cNvSpPr txBox="1"/>
          <p:nvPr/>
        </p:nvSpPr>
        <p:spPr>
          <a:xfrm>
            <a:off x="868520" y="102682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Notice though those are basic functions that my grandparent  can do</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1632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r>
                                  <a:rPr lang="en-US" sz="1700" b="0" i="1" smtClean="0">
                                    <a:latin typeface="Cambria Math" charset="0"/>
                                  </a:rPr>
                                  <m:t>=</m:t>
                                </m:r>
                                <m:r>
                                  <a:rPr lang="en-US" sz="1700" b="0" i="1" smtClean="0">
                                    <a:latin typeface="Cambria Math" charset="0"/>
                                  </a:rPr>
                                  <m:t>𝑋</m:t>
                                </m:r>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num>
                                  <m:den>
                                    <m:r>
                                      <a:rPr lang="en-US" sz="1700" b="0" i="1" smtClean="0">
                                        <a:latin typeface="Cambria Math" charset="0"/>
                                      </a:rPr>
                                      <m:t>𝜕</m:t>
                                    </m:r>
                                    <m:r>
                                      <a:rPr lang="en-US" sz="1700" b="0" i="1" smtClean="0">
                                        <a:latin typeface="Cambria Math" charset="0"/>
                                      </a:rPr>
                                      <m:t>𝑋</m:t>
                                    </m:r>
                                  </m:den>
                                </m:f>
                                <m:r>
                                  <a:rPr lang="en-US" sz="1700" b="0" smtClean="0">
                                    <a:latin typeface="Cambria Math" charset="0"/>
                                  </a:rPr>
                                  <m:t>=</m:t>
                                </m:r>
                                <m:r>
                                  <a:rPr lang="en-US" sz="1700" b="0" i="0"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𝑊</m:t>
                                    </m:r>
                                  </m:e>
                                  <m:sup>
                                    <m:r>
                                      <a:rPr lang="en-US" sz="1700" b="0" i="1" smtClean="0">
                                        <a:latin typeface="Cambria Math" charset="0"/>
                                      </a:rPr>
                                      <m:t>𝑇</m:t>
                                    </m:r>
                                  </m:sup>
                                </m:s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0</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num>
                                  <m:den>
                                    <m:r>
                                      <a:rPr lang="en-US" sz="1700" b="0" i="1" smtClean="0">
                                        <a:latin typeface="Cambria Math" charset="0"/>
                                      </a:rPr>
                                      <m:t>𝜕</m:t>
                                    </m:r>
                                    <m:r>
                                      <a:rPr lang="en-US" sz="1700" b="0" i="1" smtClean="0">
                                        <a:latin typeface="Cambria Math" charset="0"/>
                                      </a:rPr>
                                      <m:t>𝑊</m:t>
                                    </m:r>
                                  </m:den>
                                </m:f>
                                <m:r>
                                  <a:rPr lang="en-US" sz="1700" b="0" smtClean="0">
                                    <a:latin typeface="Cambria Math" charset="0"/>
                                  </a:rPr>
                                  <m:t>=−</m:t>
                                </m:r>
                                <m:r>
                                  <a:rPr lang="en-US" sz="1700" b="0" i="1" smtClean="0">
                                    <a:latin typeface="Cambria Math" charset="0"/>
                                  </a:rPr>
                                  <m:t>𝑋</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r>
                                  <a:rPr lang="en-US" sz="1700" b="0" smtClean="0">
                                    <a:latin typeface="Cambria Math" charset="0"/>
                                  </a:rPr>
                                  <m:t>=</m:t>
                                </m:r>
                                <m:sSup>
                                  <m:sSupPr>
                                    <m:ctrlPr>
                                      <a:rPr lang="en-US" sz="1700" b="0" i="1" smtClean="0">
                                        <a:latin typeface="Cambria Math" charset="0"/>
                                      </a:rPr>
                                    </m:ctrlPr>
                                  </m:sSupPr>
                                  <m:e>
                                    <m:r>
                                      <m:rPr>
                                        <m:sty m:val="p"/>
                                      </m:rPr>
                                      <a:rPr lang="en-US" sz="1700" b="0" i="0" smtClean="0">
                                        <a:latin typeface="Cambria Math" charset="0"/>
                                      </a:rPr>
                                      <m:t>e</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den>
                                </m:f>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𝑒</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derx2(x):</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r>
                                  <a:rPr lang="en-US" sz="1700" b="0" smtClean="0">
                                    <a:latin typeface="Cambria Math" charset="0"/>
                                  </a:rPr>
                                  <m:t>=</m:t>
                                </m:r>
                                <m:r>
                                  <a:rPr lang="en-US" sz="1700" b="0" i="1">
                                    <a:latin typeface="Cambria Math" charset="0"/>
                                  </a:rPr>
                                  <m:t>1</m:t>
                                </m:r>
                                <m:r>
                                  <a:rPr lang="en-US" sz="1700" b="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den>
                                </m:f>
                                <m:r>
                                  <a:rPr lang="en-US" sz="1700" b="0" smtClean="0">
                                    <a:latin typeface="Cambria Math" charset="0"/>
                                  </a:rPr>
                                  <m:t>=</m:t>
                                </m:r>
                                <m:r>
                                  <a:rPr lang="en-US" sz="1700" b="0" i="1"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r>
                                  <a:rPr lang="en-US" sz="1700">
                                    <a:latin typeface="Cambria Math" charset="0"/>
                                  </a:rPr>
                                  <m:t>=</m:t>
                                </m:r>
                                <m:f>
                                  <m:fPr>
                                    <m:ctrlPr>
                                      <a:rPr lang="mr-IN" sz="1700" i="1">
                                        <a:latin typeface="Cambria Math" charset="0"/>
                                      </a:rPr>
                                    </m:ctrlPr>
                                  </m:fPr>
                                  <m:num>
                                    <m:r>
                                      <a:rPr lang="en-US" sz="1700">
                                        <a:latin typeface="Cambria Math" charset="0"/>
                                      </a:rPr>
                                      <m:t>1</m:t>
                                    </m:r>
                                  </m:num>
                                  <m:den>
                                    <m:sSub>
                                      <m:sSubPr>
                                        <m:ctrlPr>
                                          <a:rPr lang="en-US" sz="1700" i="1">
                                            <a:latin typeface="Cambria Math" charset="0"/>
                                          </a:rPr>
                                        </m:ctrlPr>
                                      </m:sSubPr>
                                      <m:e>
                                        <m:r>
                                          <a:rPr lang="en-US" sz="1700">
                                            <a:latin typeface="Cambria Math" charset="0"/>
                                          </a:rPr>
                                          <m:t>𝜉</m:t>
                                        </m:r>
                                      </m:e>
                                      <m:sub>
                                        <m:r>
                                          <a:rPr lang="en-US" sz="1700">
                                            <a:latin typeface="Cambria Math" charset="0"/>
                                          </a:rPr>
                                          <m:t>3</m:t>
                                        </m:r>
                                      </m:sub>
                                    </m:sSub>
                                  </m:den>
                                </m:f>
                              </m:oMath>
                            </m:oMathPara>
                          </a14:m>
                          <a:endParaRPr lang="en-US" sz="1700" b="0" dirty="0" smtClean="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3</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Sup>
                                      <m:sSubSupPr>
                                        <m:ctrlPr>
                                          <a:rPr lang="en-US" sz="1700" i="1" smtClean="0">
                                            <a:latin typeface="Cambria Math" charset="0"/>
                                          </a:rPr>
                                        </m:ctrlPr>
                                      </m:sSubSupPr>
                                      <m:e>
                                        <m:r>
                                          <a:rPr lang="en-US" sz="1700" smtClean="0">
                                            <a:latin typeface="Cambria Math" charset="0"/>
                                          </a:rPr>
                                          <m:t>𝜉</m:t>
                                        </m:r>
                                      </m:e>
                                      <m:sub>
                                        <m:r>
                                          <a:rPr lang="en-US" sz="1700" smtClean="0">
                                            <a:latin typeface="Cambria Math" charset="0"/>
                                          </a:rPr>
                                          <m:t>3</m:t>
                                        </m:r>
                                      </m:sub>
                                      <m:sup>
                                        <m:r>
                                          <a:rPr lang="en-US" sz="1700" smtClean="0">
                                            <a:latin typeface="Cambria Math" charset="0"/>
                                          </a:rPr>
                                          <m:t>2</m:t>
                                        </m:r>
                                      </m:sup>
                                    </m:sSubSup>
                                  </m:den>
                                </m:f>
                              </m:oMath>
                            </m:oMathPara>
                          </a14:m>
                          <a:endParaRPr lang="en-US" sz="170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derx4(x):</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r>
                                  <a:rPr lang="en-US" sz="1700" smtClean="0">
                                    <a:latin typeface="Cambria Math" charset="0"/>
                                  </a:rPr>
                                  <m:t>=</m:t>
                                </m:r>
                                <m:func>
                                  <m:funcPr>
                                    <m:ctrlPr>
                                      <a:rPr lang="en-US" sz="1700" i="1" smtClean="0">
                                        <a:latin typeface="Cambria Math" charset="0"/>
                                      </a:rPr>
                                    </m:ctrlPr>
                                  </m:funcPr>
                                  <m:fName>
                                    <m:r>
                                      <m:rPr>
                                        <m:sty m:val="p"/>
                                      </m:rPr>
                                      <a:rPr lang="en-US" sz="1700" smtClean="0">
                                        <a:latin typeface="Cambria Math" charset="0"/>
                                      </a:rPr>
                                      <m:t>log</m:t>
                                    </m:r>
                                  </m:fName>
                                  <m:e>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derx5(x)</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charset="0"/>
                                      </a:rPr>
                                    </m:ctrlPr>
                                  </m:sSubSupPr>
                                  <m:e>
                                    <m:r>
                                      <a:rPr lang="en-US" sz="1700" smtClean="0">
                                        <a:latin typeface="Cambria Math" charset="0"/>
                                      </a:rPr>
                                      <m:t>ℒ</m:t>
                                    </m:r>
                                  </m:e>
                                  <m:sub>
                                    <m:r>
                                      <a:rPr lang="en-US" sz="1700" smtClean="0">
                                        <a:latin typeface="Cambria Math" charset="0"/>
                                      </a:rPr>
                                      <m:t>𝑖</m:t>
                                    </m:r>
                                  </m:sub>
                                  <m:sup>
                                    <m:r>
                                      <a:rPr lang="en-US" sz="1700" smtClean="0">
                                        <a:latin typeface="Cambria Math" charset="0"/>
                                      </a:rPr>
                                      <m:t>𝐴</m:t>
                                    </m:r>
                                  </m:sup>
                                </m:sSubSup>
                                <m:r>
                                  <a:rPr lang="en-US" sz="1700" smtClean="0">
                                    <a:latin typeface="Cambria Math" charset="0"/>
                                  </a:rPr>
                                  <m:t>=−</m:t>
                                </m:r>
                                <m:r>
                                  <a:rPr lang="en-US" sz="1700" smtClean="0">
                                    <a:latin typeface="Cambria Math" charset="0"/>
                                  </a:rPr>
                                  <m:t>𝑦</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oMath>
                            </m:oMathPara>
                          </a14:m>
                          <a:endParaRPr lang="en-US" sz="1700" b="0" dirty="0" smtClean="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r>
                                      <a:rPr lang="en-US" sz="1700" smtClean="0">
                                        <a:latin typeface="Cambria Math" charset="0"/>
                                      </a:rPr>
                                      <m:t>ℒ</m:t>
                                    </m:r>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den>
                                </m:f>
                                <m:r>
                                  <a:rPr lang="en-US" sz="1700" smtClean="0">
                                    <a:latin typeface="Cambria Math" charset="0"/>
                                  </a:rPr>
                                  <m:t>=−</m:t>
                                </m:r>
                                <m:r>
                                  <a:rPr lang="en-US" sz="1700" smtClean="0">
                                    <a:latin typeface="Cambria Math" charset="0"/>
                                  </a:rPr>
                                  <m:t>𝑦</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57640">
                    <a:tc>
                      <a:txBody>
                        <a:bodyPr/>
                        <a:lstStyle/>
                        <a:p>
                          <a:endParaRPr lang="en-US"/>
                        </a:p>
                      </a:txBody>
                      <a:tcPr marL="109000" marR="109000" marT="54500" marB="54500" anchor="ctr">
                        <a:blipFill rotWithShape="0">
                          <a:blip r:embed="rId3"/>
                          <a:stretch>
                            <a:fillRect l="-391" t="-3704" r="-569922" b="-629630"/>
                          </a:stretch>
                        </a:blipFill>
                      </a:tcPr>
                    </a:tc>
                    <a:tc>
                      <a:txBody>
                        <a:bodyPr/>
                        <a:lstStyle/>
                        <a:p>
                          <a:endParaRPr lang="en-US"/>
                        </a:p>
                      </a:txBody>
                      <a:tcPr marL="109000" marR="109000" marT="54500" marB="54500">
                        <a:blipFill rotWithShape="0">
                          <a:blip r:embed="rId3"/>
                          <a:stretch>
                            <a:fillRect l="-103213" t="-3704" r="-485944" b="-6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3"/>
                          <a:stretch>
                            <a:fillRect l="-391" t="-103704" r="-569922" b="-529630"/>
                          </a:stretch>
                        </a:blipFill>
                      </a:tcPr>
                    </a:tc>
                    <a:tc>
                      <a:txBody>
                        <a:bodyPr/>
                        <a:lstStyle/>
                        <a:p>
                          <a:endParaRPr lang="en-US"/>
                        </a:p>
                      </a:txBody>
                      <a:tcPr marL="109000" marR="109000" marT="54500" marB="54500">
                        <a:blipFill rotWithShape="0">
                          <a:blip r:embed="rId3"/>
                          <a:stretch>
                            <a:fillRect l="-103213" t="-103704" r="-485944" b="-5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3"/>
                          <a:stretch>
                            <a:fillRect l="-391" t="-201835" r="-569922" b="-424771"/>
                          </a:stretch>
                        </a:blipFill>
                      </a:tcPr>
                    </a:tc>
                    <a:tc>
                      <a:txBody>
                        <a:bodyPr/>
                        <a:lstStyle/>
                        <a:p>
                          <a:endParaRPr lang="en-US"/>
                        </a:p>
                      </a:txBody>
                      <a:tcPr marL="109000" marR="109000" marT="54500" marB="54500">
                        <a:blipFill rotWithShape="0">
                          <a:blip r:embed="rId3"/>
                          <a:stretch>
                            <a:fillRect l="-103213" t="-201835" r="-485944" b="-42477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3"/>
                          <a:stretch>
                            <a:fillRect l="-391" t="-304630" r="-569922" b="-328704"/>
                          </a:stretch>
                        </a:blipFill>
                      </a:tcPr>
                    </a:tc>
                    <a:tc>
                      <a:txBody>
                        <a:bodyPr/>
                        <a:lstStyle/>
                        <a:p>
                          <a:endParaRPr lang="en-US"/>
                        </a:p>
                      </a:txBody>
                      <a:tcPr marL="109000" marR="109000" marT="54500" marB="54500">
                        <a:blipFill rotWithShape="0">
                          <a:blip r:embed="rId3"/>
                          <a:stretch>
                            <a:fillRect l="-103213" t="-304630" r="-485944" b="-32870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endParaRPr lang="en-US"/>
                        </a:p>
                      </a:txBody>
                      <a:tcPr marL="109000" marR="109000" marT="54500" marB="54500" anchor="ctr">
                        <a:blipFill rotWithShape="0">
                          <a:blip r:embed="rId3"/>
                          <a:stretch>
                            <a:fillRect l="-391" t="-349600" r="-569922" b="-184000"/>
                          </a:stretch>
                        </a:blipFill>
                      </a:tcPr>
                    </a:tc>
                    <a:tc>
                      <a:txBody>
                        <a:bodyPr/>
                        <a:lstStyle/>
                        <a:p>
                          <a:endParaRPr lang="en-US"/>
                        </a:p>
                      </a:txBody>
                      <a:tcPr marL="109000" marR="109000" marT="54500" marB="54500">
                        <a:blipFill rotWithShape="0">
                          <a:blip r:embed="rId3"/>
                          <a:stretch>
                            <a:fillRect l="-103213" t="-349600" r="-485944" b="-18400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3"/>
                          <a:stretch>
                            <a:fillRect l="-391" t="-520370" r="-569922" b="-112963"/>
                          </a:stretch>
                        </a:blipFill>
                      </a:tcPr>
                    </a:tc>
                    <a:tc>
                      <a:txBody>
                        <a:bodyPr/>
                        <a:lstStyle/>
                        <a:p>
                          <a:endParaRPr lang="en-US"/>
                        </a:p>
                      </a:txBody>
                      <a:tcPr marL="109000" marR="109000" marT="54500" marB="54500">
                        <a:blipFill rotWithShape="0">
                          <a:blip r:embed="rId3"/>
                          <a:stretch>
                            <a:fillRect l="-103213" t="-520370" r="-485944" b="-1129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endParaRPr lang="en-US"/>
                        </a:p>
                      </a:txBody>
                      <a:tcPr marL="109000" marR="109000" marT="54500" marB="54500" anchor="ctr">
                        <a:blipFill rotWithShape="0">
                          <a:blip r:embed="rId3"/>
                          <a:stretch>
                            <a:fillRect l="-391" t="-614679" r="-569922" b="-11927"/>
                          </a:stretch>
                        </a:blipFill>
                      </a:tcPr>
                    </a:tc>
                    <a:tc>
                      <a:txBody>
                        <a:bodyPr/>
                        <a:lstStyle/>
                        <a:p>
                          <a:endParaRPr lang="en-US"/>
                        </a:p>
                      </a:txBody>
                      <a:tcPr marL="109000" marR="109000" marT="54500" marB="54500">
                        <a:blipFill rotWithShape="0">
                          <a:blip r:embed="rId3"/>
                          <a:stretch>
                            <a:fillRect l="-103213" t="-614679" r="-485944" b="-1192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Fallback>
      </mc:AlternateContent>
    </p:spTree>
    <p:extLst>
      <p:ext uri="{BB962C8B-B14F-4D97-AF65-F5344CB8AC3E}">
        <p14:creationId xmlns:p14="http://schemas.microsoft.com/office/powerpoint/2010/main" val="39657718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Autograd</a:t>
            </a:r>
            <a:r>
              <a:rPr lang="en-US" dirty="0" smtClean="0"/>
              <a:t>: Auto-differentiation </a:t>
            </a:r>
            <a:endParaRPr lang="en-US" dirty="0"/>
          </a:p>
        </p:txBody>
      </p:sp>
      <p:sp>
        <p:nvSpPr>
          <p:cNvPr id="3" name="Content Placeholder 2"/>
          <p:cNvSpPr>
            <a:spLocks noGrp="1"/>
          </p:cNvSpPr>
          <p:nvPr>
            <p:ph idx="1"/>
          </p:nvPr>
        </p:nvSpPr>
        <p:spPr/>
        <p:txBody>
          <a:bodyPr/>
          <a:lstStyle/>
          <a:p>
            <a:r>
              <a:rPr lang="en-US" sz="2400" dirty="0" smtClean="0"/>
              <a:t>1. We specify the network structure </a:t>
            </a:r>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97</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2. We create the computational graph </a:t>
            </a:r>
            <a:r>
              <a:rPr lang="mr-IN" dirty="0" smtClean="0"/>
              <a:t>…</a:t>
            </a:r>
            <a:r>
              <a:rPr lang="en-US" dirty="0" smtClean="0"/>
              <a:t> </a:t>
            </a:r>
          </a:p>
          <a:p>
            <a:endParaRPr lang="en-US" dirty="0"/>
          </a:p>
          <a:p>
            <a:r>
              <a:rPr lang="en-US" dirty="0" smtClean="0"/>
              <a:t>	What is computational graph?</a:t>
            </a:r>
          </a:p>
        </p:txBody>
      </p:sp>
    </p:spTree>
    <p:extLst>
      <p:ext uri="{BB962C8B-B14F-4D97-AF65-F5344CB8AC3E}">
        <p14:creationId xmlns:p14="http://schemas.microsoft.com/office/powerpoint/2010/main" val="163090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build="allAtOnce"/>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98</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X</a:t>
            </a:r>
            <a:endParaRPr lang="en-US" dirty="0">
              <a:solidFill>
                <a:schemeClr val="tx1">
                  <a:lumMod val="75000"/>
                  <a:lumOff val="25000"/>
                </a:schemeClr>
              </a:solidFill>
            </a:endParaRP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3"/>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r>
                    <a:rPr lang="en-US" b="0" dirty="0" smtClean="0">
                      <a:solidFill>
                        <a:schemeClr val="tx1">
                          <a:lumMod val="75000"/>
                          <a:lumOff val="25000"/>
                        </a:schemeClr>
                      </a:solidFill>
                    </a:rPr>
                    <a:t/>
                  </a:r>
                  <a:br>
                    <a:rPr lang="en-US" b="0" dirty="0" smtClean="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smtClean="0">
                      <a:solidFill>
                        <a:schemeClr val="tx1">
                          <a:lumMod val="75000"/>
                          <a:lumOff val="25000"/>
                        </a:schemeClr>
                      </a:solidFill>
                    </a:rPr>
                    <a:t>=X</a:t>
                  </a:r>
                </a:p>
              </p:txBody>
            </p:sp>
          </mc:Choice>
          <mc:Fallback xmlns="">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5"/>
                  <a:stretch>
                    <a:fillRect b="-14151"/>
                  </a:stretch>
                </a:blipFill>
              </p:spPr>
              <p:txBody>
                <a:bodyPr/>
                <a:lstStyle/>
                <a:p>
                  <a:r>
                    <a:rPr lang="en-US">
                      <a:noFill/>
                    </a:rPr>
                    <a:t> </a:t>
                  </a:r>
                </a:p>
              </p:txBody>
            </p:sp>
          </mc:Fallback>
        </mc:AlternateContent>
      </p:grpSp>
      <p:grpSp>
        <p:nvGrpSpPr>
          <p:cNvPr id="64" name="Group 63"/>
          <p:cNvGrpSpPr/>
          <p:nvPr/>
        </p:nvGrpSpPr>
        <p:grpSpPr>
          <a:xfrm>
            <a:off x="1363403" y="2469356"/>
            <a:ext cx="1982077" cy="834438"/>
            <a:chOff x="2824702" y="2798805"/>
            <a:chExt cx="1982077" cy="834438"/>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24702" y="2955813"/>
                  <a:ext cx="1352422" cy="67743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24702" y="2955813"/>
                  <a:ext cx="1352422" cy="677430"/>
                </a:xfrm>
                <a:prstGeom prst="rect">
                  <a:avLst/>
                </a:prstGeom>
                <a:blipFill rotWithShape="0">
                  <a:blip r:embed="rId7"/>
                  <a:stretch>
                    <a:fillRect l="-901" b="-540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9"/>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r>
                <a:rPr lang="en-US" dirty="0" smtClean="0">
                  <a:solidFill>
                    <a:schemeClr val="tx1">
                      <a:lumMod val="75000"/>
                      <a:lumOff val="25000"/>
                    </a:schemeClr>
                  </a:solidFill>
                </a:rPr>
                <a:t> </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b="0" i="1" smtClean="0">
                                    <a:latin typeface="Cambria Math"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3"/>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4"/>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6"/>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y</a:t>
            </a:r>
            <a:endParaRPr lang="en-US" dirty="0">
              <a:solidFill>
                <a:schemeClr val="tx1">
                  <a:lumMod val="75000"/>
                  <a:lumOff val="25000"/>
                </a:schemeClr>
              </a:solidFill>
            </a:endParaRP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9"/>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charset="0"/>
                                </a:rPr>
                              </m:ctrlPr>
                            </m:funcPr>
                            <m:fName>
                              <m:sSub>
                                <m:sSubPr>
                                  <m:ctrlPr>
                                    <a:rPr lang="en-US" i="1">
                                      <a:latin typeface="Cambria Math"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1"/>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smtClean="0"/>
              <a:t>Computational Graph</a:t>
            </a:r>
            <a:endParaRPr lang="en-US" dirty="0"/>
          </a:p>
        </p:txBody>
      </p:sp>
    </p:spTree>
    <p:extLst>
      <p:ext uri="{BB962C8B-B14F-4D97-AF65-F5344CB8AC3E}">
        <p14:creationId xmlns:p14="http://schemas.microsoft.com/office/powerpoint/2010/main" val="18308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Autograd</a:t>
            </a:r>
            <a:r>
              <a:rPr lang="en-US" dirty="0" smtClean="0"/>
              <a:t> (</a:t>
            </a:r>
            <a:r>
              <a:rPr lang="en-US" dirty="0" err="1" smtClean="0"/>
              <a:t>cont</a:t>
            </a:r>
            <a:r>
              <a:rPr lang="en-US" dirty="0" smtClean="0"/>
              <a:t>) </a:t>
            </a:r>
            <a:endParaRPr lang="en-US" dirty="0"/>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99</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smtClean="0"/>
              <a:t>We create the computational graph. </a:t>
            </a:r>
          </a:p>
          <a:p>
            <a:pPr marL="342900" indent="-342900">
              <a:buFont typeface="Arial" charset="0"/>
              <a:buChar char="•"/>
            </a:pPr>
            <a:r>
              <a:rPr lang="en-US" dirty="0" smtClean="0"/>
              <a:t>At each node of the graph we build two functions: the evaluation of the variable and its partial derivative with respect to the previous variable (as shown in the table </a:t>
            </a:r>
            <a:r>
              <a:rPr lang="en-US" dirty="0" smtClean="0"/>
              <a:t>few </a:t>
            </a:r>
            <a:r>
              <a:rPr lang="en-US" dirty="0" smtClean="0"/>
              <a:t>slides back) </a:t>
            </a:r>
          </a:p>
          <a:p>
            <a:pPr marL="342900" indent="-342900">
              <a:buFont typeface="Arial" charset="0"/>
              <a:buChar char="•"/>
            </a:pPr>
            <a:r>
              <a:rPr lang="en-US" dirty="0" smtClean="0"/>
              <a:t>Now we can either go forward or backward depending on the situation. In general, forward is easier to implement and to understand. The difference is clearer when there are multiple nodes per layer. </a:t>
            </a:r>
          </a:p>
          <a:p>
            <a:pPr marL="342900" indent="-342900">
              <a:buFont typeface="Arial" charset="0"/>
              <a:buChar char="•"/>
            </a:pPr>
            <a:endParaRPr lang="en-US" dirty="0"/>
          </a:p>
          <a:p>
            <a:endParaRPr lang="en-US" dirty="0" smtClean="0"/>
          </a:p>
        </p:txBody>
      </p:sp>
    </p:spTree>
    <p:extLst>
      <p:ext uri="{BB962C8B-B14F-4D97-AF65-F5344CB8AC3E}">
        <p14:creationId xmlns:p14="http://schemas.microsoft.com/office/powerpoint/2010/main" val="186637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CS109B_template</Template>
  <TotalTime>37855</TotalTime>
  <Words>7516</Words>
  <Application>Microsoft Macintosh PowerPoint</Application>
  <PresentationFormat>Widescreen</PresentationFormat>
  <Paragraphs>1220</Paragraphs>
  <Slides>101</Slides>
  <Notes>101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12" baseType="lpstr">
      <vt:lpstr>Calibri</vt:lpstr>
      <vt:lpstr>Cambria Math</vt:lpstr>
      <vt:lpstr>Courier New</vt:lpstr>
      <vt:lpstr>Karla</vt:lpstr>
      <vt:lpstr>Mangal</vt:lpstr>
      <vt:lpstr>Open Sans</vt:lpstr>
      <vt:lpstr>Times</vt:lpstr>
      <vt:lpstr>Wingdings</vt:lpstr>
      <vt:lpstr>Arial</vt:lpstr>
      <vt:lpstr>GEC_template</vt:lpstr>
      <vt:lpstr>Equation</vt:lpstr>
      <vt:lpstr>Lecture 5: Review of Neural Networks</vt:lpstr>
      <vt:lpstr>Artificial Neural Networks</vt:lpstr>
      <vt:lpstr>Outline</vt:lpstr>
      <vt:lpstr>Review of Feed Forward Artificial Neural Networks  </vt:lpstr>
      <vt:lpstr>Review of Feed Forward Artificial Neural Networks    </vt:lpstr>
      <vt:lpstr>Anatomy of artificial neural network (ANN)</vt:lpstr>
      <vt:lpstr>Anatomy of artificial neural network (ANN)</vt:lpstr>
      <vt:lpstr>Anatomy of artificial neural network (ANN)</vt:lpstr>
      <vt:lpstr>Anatomy of artificial neural network (ANN)</vt:lpstr>
      <vt:lpstr>Anatomy of artificial neural network (ANN)</vt:lpstr>
      <vt:lpstr>Anatomy of artificial neural network (ANN)</vt:lpstr>
      <vt:lpstr>Anatomy of artificial neural network (ANN)</vt:lpstr>
      <vt:lpstr>Anatomy of artificial neural network (ANN)</vt:lpstr>
      <vt:lpstr>Review of Feed Forward Artificial Neural Networks    </vt:lpstr>
      <vt:lpstr>Activation function</vt:lpstr>
      <vt:lpstr>Activation function</vt:lpstr>
      <vt:lpstr>Beyond Linear Models</vt:lpstr>
      <vt:lpstr>Traditional ML</vt:lpstr>
      <vt:lpstr>Deep Learning</vt:lpstr>
      <vt:lpstr>Activation function</vt:lpstr>
      <vt:lpstr>PowerPoint Presentation</vt:lpstr>
      <vt:lpstr>Review of Feed Forward Artificial Neural Networks    </vt:lpstr>
      <vt:lpstr>Loss Function</vt:lpstr>
      <vt:lpstr>Review of Feed Forward Artificial Neural Networks    </vt:lpstr>
      <vt:lpstr>Output Units</vt:lpstr>
      <vt:lpstr>Link function</vt:lpstr>
      <vt:lpstr>Output Units</vt:lpstr>
      <vt:lpstr>Output Units</vt:lpstr>
      <vt:lpstr>Link function multi-class problem</vt:lpstr>
      <vt:lpstr>Output Units</vt:lpstr>
      <vt:lpstr>Output Units</vt:lpstr>
      <vt:lpstr>Output Units</vt:lpstr>
      <vt:lpstr>Review of Feed Forward Artificial Neural Networks    </vt:lpstr>
      <vt:lpstr>Architecture</vt:lpstr>
      <vt:lpstr>Architecture (cont)</vt:lpstr>
      <vt:lpstr>Architecture (cont) </vt:lpstr>
      <vt:lpstr>Architecture (cont)</vt:lpstr>
      <vt:lpstr>Architecture (cont)</vt:lpstr>
      <vt:lpstr>Architecture (cont)</vt:lpstr>
      <vt:lpstr>Architecture (cont)</vt:lpstr>
      <vt:lpstr>Universal Approximation Theorem</vt:lpstr>
      <vt:lpstr>PowerPoint Presentation</vt:lpstr>
      <vt:lpstr>PowerPoint Presentation</vt:lpstr>
      <vt:lpstr>PowerPoint Presentation</vt:lpstr>
      <vt:lpstr>Better Generalization with Depth</vt:lpstr>
      <vt:lpstr>Large, Shallow Nets Overfit More</vt:lpstr>
      <vt:lpstr>Why layers? Representation</vt:lpstr>
      <vt:lpstr>Learning Multiple Components</vt:lpstr>
      <vt:lpstr>Depth = Repeated Compositions</vt:lpstr>
      <vt:lpstr>Review of Feed Forward Artificial Neural Networks    </vt:lpstr>
      <vt:lpstr>Review of Feed Forward Artificial Neural Networks    </vt:lpstr>
      <vt:lpstr>Heart Data</vt:lpstr>
      <vt:lpstr>Basic idea of learning</vt:lpstr>
      <vt:lpstr>But what is the idea? </vt:lpstr>
      <vt:lpstr>But what is the idea? </vt:lpstr>
      <vt:lpstr>But what is the idea? </vt:lpstr>
      <vt:lpstr>But what is the idea? </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Learning Rate</vt:lpstr>
      <vt:lpstr>Learning Rate</vt:lpstr>
      <vt:lpstr>Considerations </vt:lpstr>
      <vt:lpstr>Considerations </vt:lpstr>
      <vt:lpstr>Review of Feed Forward Artificial Neural Networks    </vt:lpstr>
      <vt:lpstr>Derivatives: Linear Regression</vt:lpstr>
      <vt:lpstr>Derivatives: Logistic Regression</vt:lpstr>
      <vt:lpstr>Backprop: Chain Rule</vt:lpstr>
      <vt:lpstr>Logistic Regression derivatives</vt:lpstr>
      <vt:lpstr>PowerPoint Presentation</vt:lpstr>
      <vt:lpstr>PowerPoint Presentation</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Autograd: Auto-differentiation </vt:lpstr>
      <vt:lpstr>PowerPoint Presentation</vt:lpstr>
      <vt:lpstr>Autograd (cont) </vt:lpstr>
      <vt:lpstr>Forward mode: Evaluate the derivative at: X={3}, y=1, W=3  </vt:lpstr>
      <vt:lpstr>Backward mode: Evaluate the derivative at: X={3}, y=1, W=3  </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Section #1:  Linear Algebra and Hypothesis Testing  (The Short Version)</dc:title>
  <dc:creator>William Claybaugh</dc:creator>
  <cp:lastModifiedBy>Microsoft Office User</cp:lastModifiedBy>
  <cp:revision>636</cp:revision>
  <cp:lastPrinted>2019-02-11T16:46:45Z</cp:lastPrinted>
  <dcterms:created xsi:type="dcterms:W3CDTF">2018-09-10T00:54:50Z</dcterms:created>
  <dcterms:modified xsi:type="dcterms:W3CDTF">2019-02-11T17:14:20Z</dcterms:modified>
</cp:coreProperties>
</file>